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34" r:id="rId1"/>
  </p:sldMasterIdLst>
  <p:notesMasterIdLst>
    <p:notesMasterId r:id="rId44"/>
  </p:notesMasterIdLst>
  <p:handoutMasterIdLst>
    <p:handoutMasterId r:id="rId45"/>
  </p:handoutMasterIdLst>
  <p:sldIdLst>
    <p:sldId id="256" r:id="rId2"/>
    <p:sldId id="375" r:id="rId3"/>
    <p:sldId id="392" r:id="rId4"/>
    <p:sldId id="491" r:id="rId5"/>
    <p:sldId id="393" r:id="rId6"/>
    <p:sldId id="394" r:id="rId7"/>
    <p:sldId id="385" r:id="rId8"/>
    <p:sldId id="366" r:id="rId9"/>
    <p:sldId id="372" r:id="rId10"/>
    <p:sldId id="537" r:id="rId11"/>
    <p:sldId id="428" r:id="rId12"/>
    <p:sldId id="370" r:id="rId13"/>
    <p:sldId id="541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377" r:id="rId32"/>
    <p:sldId id="413" r:id="rId33"/>
    <p:sldId id="382" r:id="rId34"/>
    <p:sldId id="386" r:id="rId35"/>
    <p:sldId id="538" r:id="rId36"/>
    <p:sldId id="540" r:id="rId37"/>
    <p:sldId id="387" r:id="rId38"/>
    <p:sldId id="410" r:id="rId39"/>
    <p:sldId id="490" r:id="rId40"/>
    <p:sldId id="412" r:id="rId41"/>
    <p:sldId id="331" r:id="rId42"/>
    <p:sldId id="411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CA21"/>
    <a:srgbClr val="3F654B"/>
    <a:srgbClr val="FFFFFF"/>
    <a:srgbClr val="EAEAEA"/>
    <a:srgbClr val="FFDE7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95" autoAdjust="0"/>
    <p:restoredTop sz="91657" autoAdjust="0"/>
  </p:normalViewPr>
  <p:slideViewPr>
    <p:cSldViewPr>
      <p:cViewPr varScale="1">
        <p:scale>
          <a:sx n="137" d="100"/>
          <a:sy n="137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8BB1B693-A502-405B-B4A1-2644551A816A}" type="datetimeFigureOut">
              <a:rPr lang="en-US"/>
              <a:pPr>
                <a:defRPr/>
              </a:pPr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9F58EEF-C6AD-45EA-8285-DF75EDB42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79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10D9B9-3D5F-412D-90EC-66C490AC07AB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902" tIns="47951" rIns="95902" bIns="479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7DE41E77-6614-46F8-B1B3-168B4C8CA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745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3F1B65-0D87-4B51-8733-DDF397BB0D79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1E77-6614-46F8-B1B3-168B4C8CA87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1E77-6614-46F8-B1B3-168B4C8CA8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1E77-6614-46F8-B1B3-168B4C8CA8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1E77-6614-46F8-B1B3-168B4C8CA8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0A396-EAE2-44CC-97E5-A7433DDEBAAC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1E77-6614-46F8-B1B3-168B4C8CA874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25341-ADC0-46B7-8149-A8DE305BCF2E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28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82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39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43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48767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4876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51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98721" y="138223"/>
            <a:ext cx="6842051" cy="6634715"/>
            <a:chOff x="425302" y="-1"/>
            <a:chExt cx="9037676" cy="6772940"/>
          </a:xfrm>
        </p:grpSpPr>
        <p:sp>
          <p:nvSpPr>
            <p:cNvPr id="2" name="Rectangle 1"/>
            <p:cNvSpPr/>
            <p:nvPr userDrawn="1"/>
          </p:nvSpPr>
          <p:spPr>
            <a:xfrm>
              <a:off x="425302" y="-1"/>
              <a:ext cx="9037676" cy="5603359"/>
            </a:xfrm>
            <a:prstGeom prst="rect">
              <a:avLst/>
            </a:prstGeom>
            <a:solidFill>
              <a:schemeClr val="bg2">
                <a:alpha val="56000"/>
              </a:schemeClr>
            </a:solidFill>
            <a:effectLst>
              <a:softEdge rad="1181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1726014" y="3615066"/>
              <a:ext cx="7120271" cy="3157873"/>
            </a:xfrm>
            <a:prstGeom prst="rect">
              <a:avLst/>
            </a:prstGeom>
            <a:solidFill>
              <a:schemeClr val="bg2">
                <a:alpha val="56000"/>
              </a:schemeClr>
            </a:solidFill>
            <a:effectLst>
              <a:softEdge rad="1181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79317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advClick="0" advTm="7000">
        <p14:reveal/>
      </p:transition>
    </mc:Choice>
    <mc:Fallback>
      <p:transition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183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1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069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98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26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74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1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93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12" descr="AnnivGrStandard_Rev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9" descr="FolioREVISED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6076" b="39384"/>
          <a:stretch>
            <a:fillRect/>
          </a:stretch>
        </p:blipFill>
        <p:spPr bwMode="auto"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10" descr="Prepared_For_Life_Rev.gi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05563"/>
            <a:ext cx="177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couting.org/resources/internet-rechartering" TargetMode="External"/><Relationship Id="rId3" Type="http://schemas.openxmlformats.org/officeDocument/2006/relationships/hyperlink" Target="https://www.advancements.scouting.org/log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hrome/browser" TargetMode="External"/><Relationship Id="rId4" Type="http://schemas.openxmlformats.org/officeDocument/2006/relationships/hyperlink" Target="https://www.mozilla.org/en-US/firefox/new" TargetMode="External"/><Relationship Id="rId5" Type="http://schemas.openxmlformats.org/officeDocument/2006/relationships/hyperlink" Target="http://www.microsoft.com/windows/ie/default.asp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ヒラギノ角ゴ Pro W3"/>
                <a:cs typeface="ヒラギノ角ゴ Pro W3"/>
              </a:rPr>
              <a:t>Rechartering for </a:t>
            </a:r>
            <a:r>
              <a:rPr lang="en-US" altLang="en-US" sz="5400" b="1" dirty="0" smtClean="0">
                <a:ea typeface="ヒラギノ角ゴ Pro W3"/>
                <a:cs typeface="ヒラギノ角ゴ Pro W3"/>
              </a:rPr>
              <a:t>2022</a:t>
            </a:r>
            <a:endParaRPr lang="en-US" altLang="en-US" sz="5400" b="1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Fees for </a:t>
            </a:r>
            <a:r>
              <a:rPr lang="en-US" altLang="en-US" b="1" dirty="0" smtClean="0"/>
              <a:t>2020</a:t>
            </a:r>
            <a:endParaRPr lang="en-US" altLang="en-US" b="1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>
              <a:tabLst>
                <a:tab pos="8001000" algn="r"/>
              </a:tabLst>
            </a:pPr>
            <a:r>
              <a:rPr lang="en-US" altLang="en-US" dirty="0" smtClean="0"/>
              <a:t>Youth Joining Fee                                     </a:t>
            </a:r>
            <a:r>
              <a:rPr lang="en-US" altLang="en-US" u="sng" dirty="0" smtClean="0"/>
              <a:t>$25.00 </a:t>
            </a:r>
          </a:p>
          <a:p>
            <a:pPr>
              <a:buNone/>
              <a:tabLst>
                <a:tab pos="8001000" algn="r"/>
              </a:tabLst>
            </a:pPr>
            <a:r>
              <a:rPr lang="en-US" altLang="en-US" dirty="0" smtClean="0"/>
              <a:t>    (- New youth after August 1, 2020)</a:t>
            </a:r>
          </a:p>
          <a:p>
            <a:pPr>
              <a:tabLst>
                <a:tab pos="8001000" algn="r"/>
              </a:tabLst>
            </a:pPr>
            <a:r>
              <a:rPr lang="en-US" altLang="en-US" dirty="0" smtClean="0"/>
              <a:t>Boy’s </a:t>
            </a:r>
            <a:r>
              <a:rPr lang="en-US" altLang="en-US" dirty="0"/>
              <a:t>Life subscription                             </a:t>
            </a:r>
            <a:r>
              <a:rPr lang="en-US" altLang="en-US" u="sng" dirty="0"/>
              <a:t>$12.00</a:t>
            </a:r>
          </a:p>
          <a:p>
            <a:pPr>
              <a:tabLst>
                <a:tab pos="8001000" algn="r"/>
              </a:tabLst>
            </a:pP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Fee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100% of the Recharter, Registration and Boys’ Life fees go to the National Council, BSA</a:t>
            </a:r>
          </a:p>
          <a:p>
            <a:r>
              <a:rPr lang="en-US" sz="3000" dirty="0"/>
              <a:t>The Longhorn Council incurs costs to process the fees for the National Council, BSA </a:t>
            </a:r>
          </a:p>
          <a:p>
            <a:r>
              <a:rPr lang="en-US" sz="3000" dirty="0"/>
              <a:t>Only the </a:t>
            </a:r>
            <a:r>
              <a:rPr lang="en-US" sz="3000" dirty="0" smtClean="0"/>
              <a:t>$15.00 </a:t>
            </a:r>
            <a:r>
              <a:rPr lang="en-US" sz="3000" dirty="0"/>
              <a:t>Accident and Sickness Insurance fee for each person stays with the local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6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533400"/>
            <a:ext cx="8229600" cy="868363"/>
          </a:xfrm>
        </p:spPr>
        <p:txBody>
          <a:bodyPr/>
          <a:lstStyle/>
          <a:p>
            <a:r>
              <a:rPr lang="en-US" altLang="en-US" b="1"/>
              <a:t>Unit Charter Renewal System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Internet </a:t>
            </a:r>
            <a:r>
              <a:rPr lang="en-US" altLang="en-US" dirty="0" err="1" smtClean="0"/>
              <a:t>Rechartering</a:t>
            </a:r>
            <a:r>
              <a:rPr lang="en-US" altLang="en-US" dirty="0" smtClean="0"/>
              <a:t> Resources link: </a:t>
            </a:r>
            <a:r>
              <a:rPr lang="en-US" altLang="en-US" dirty="0" smtClean="0">
                <a:hlinkClick r:id="rId2"/>
              </a:rPr>
              <a:t>https://www.scouting.org/resources/internet-rechartering</a:t>
            </a:r>
            <a:endParaRPr lang="en-US" altLang="en-US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Contains User Guide, FAQ and </a:t>
            </a:r>
            <a:r>
              <a:rPr lang="en-US" altLang="en-US" dirty="0" smtClean="0"/>
              <a:t>video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Log on to </a:t>
            </a:r>
            <a:r>
              <a:rPr lang="en-US" altLang="en-US" dirty="0" smtClean="0">
                <a:hlinkClick r:id="rId3"/>
              </a:rPr>
              <a:t>https://advancements.scouting.org/login</a:t>
            </a:r>
            <a:endParaRPr lang="en-US" altLang="en-US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623" y="685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Use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Google Chrome or Firefox or Internet Explorer 11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114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site supports </a:t>
            </a:r>
            <a:r>
              <a:rPr lang="en-US" dirty="0">
                <a:hlinkClick r:id="rId3"/>
              </a:rPr>
              <a:t>Chrome</a:t>
            </a:r>
            <a:r>
              <a:rPr lang="en-US" dirty="0"/>
              <a:t> and </a:t>
            </a:r>
            <a:r>
              <a:rPr lang="en-US" dirty="0">
                <a:hlinkClick r:id="rId4"/>
              </a:rPr>
              <a:t>Firefox</a:t>
            </a:r>
            <a:r>
              <a:rPr lang="en-US" dirty="0"/>
              <a:t> and </a:t>
            </a:r>
            <a:r>
              <a:rPr lang="en-US" dirty="0">
                <a:hlinkClick r:id="rId5"/>
              </a:rPr>
              <a:t>Internet Explorer 11</a:t>
            </a:r>
            <a:r>
              <a:rPr lang="en-US" dirty="0"/>
              <a:t> (without Compatibility View) with a minimum screen resolution of 800x600. This site requires JavaScript to be enabled for your browser.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85972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41F29E3-ABE1-4BE0-9DD8-D8D9F668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29" y="0"/>
            <a:ext cx="65587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714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E386B9-135C-4CF4-9075-9A3C5D23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72" y="0"/>
            <a:ext cx="66222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972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785B116-8C4A-4FFC-AA8B-95F47666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32" y="0"/>
            <a:ext cx="660493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295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E0F379-DF61-422C-9186-1B3E9B57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0"/>
            <a:ext cx="67033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916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9766805-9E7D-4D24-962C-50791739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08" y="0"/>
            <a:ext cx="648638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746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D1D678A-B2BA-4E92-89D2-FC1A7762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30" y="0"/>
            <a:ext cx="66257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D72F6A-84BD-400C-88AC-73200426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91" y="0"/>
            <a:ext cx="679441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50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r>
              <a:rPr lang="en-US" altLang="en-US" dirty="0"/>
              <a:t>What’s New</a:t>
            </a:r>
          </a:p>
          <a:p>
            <a:r>
              <a:rPr lang="en-US" altLang="en-US" dirty="0"/>
              <a:t>Key Dates</a:t>
            </a:r>
          </a:p>
          <a:p>
            <a:r>
              <a:rPr lang="en-US" altLang="en-US" dirty="0"/>
              <a:t>Steps to a Successful &amp; On-time Recharter</a:t>
            </a:r>
          </a:p>
          <a:p>
            <a:r>
              <a:rPr lang="en-US" altLang="en-US" dirty="0"/>
              <a:t>Review of UCRS</a:t>
            </a:r>
          </a:p>
          <a:p>
            <a:r>
              <a:rPr lang="en-US" altLang="en-US" dirty="0"/>
              <a:t>Recharter Turn-In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931899-D1F4-4F39-ABE3-A98ECFC7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7" y="0"/>
            <a:ext cx="667316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288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44E4FF5-2B80-4175-A669-727CD65F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57" y="0"/>
            <a:ext cx="664688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313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B7D1DE-2239-40BE-8F52-8F8A9813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13" y="0"/>
            <a:ext cx="71349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554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CEF43CB-B67E-43DD-A5A4-2EA8C39A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66" y="0"/>
            <a:ext cx="66058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8982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C2F370-353E-47FD-8B88-DC2AD5D7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73" y="0"/>
            <a:ext cx="6634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302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7053B3-987F-4E25-91A1-D4281AB7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5" y="0"/>
            <a:ext cx="669821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525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7FF04E-7F29-4922-813B-007C8B91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66" y="0"/>
            <a:ext cx="66916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498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6175B0-FEA9-43C1-B16C-1ECF8B30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1" y="-1"/>
            <a:ext cx="6884285" cy="72762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353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0BA406-1BF7-4569-AB38-DE6EFD62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71" y="0"/>
            <a:ext cx="67516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080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428CDA-7B03-4A4A-A48B-D567D934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71" y="0"/>
            <a:ext cx="67708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38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71" y="1447800"/>
            <a:ext cx="8229600" cy="4190999"/>
          </a:xfrm>
        </p:spPr>
        <p:txBody>
          <a:bodyPr/>
          <a:lstStyle/>
          <a:p>
            <a:r>
              <a:rPr lang="en-US" dirty="0" smtClean="0"/>
              <a:t>Membership Fee increase.</a:t>
            </a:r>
          </a:p>
          <a:p>
            <a:r>
              <a:rPr lang="en-US" dirty="0" smtClean="0"/>
              <a:t>YPT each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1E556B-6333-4724-8FAD-773884B1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92" y="0"/>
            <a:ext cx="71634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515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42693"/>
            <a:ext cx="8229600" cy="914400"/>
          </a:xfrm>
        </p:spPr>
        <p:txBody>
          <a:bodyPr/>
          <a:lstStyle/>
          <a:p>
            <a:r>
              <a:rPr lang="en-US" altLang="en-US" b="1" dirty="0"/>
              <a:t>Recharter Turn-in</a:t>
            </a:r>
            <a:r>
              <a:rPr lang="en-US" altLang="en-US" b="1" dirty="0" smtClean="0"/>
              <a:t> 12/14/2020</a:t>
            </a:r>
            <a:endParaRPr lang="en-US" altLang="en-US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267200"/>
          </a:xfrm>
        </p:spPr>
        <p:txBody>
          <a:bodyPr/>
          <a:lstStyle/>
          <a:p>
            <a:r>
              <a:rPr lang="en-US" dirty="0" smtClean="0"/>
              <a:t>Alert your Unit Commissioner that you sent your </a:t>
            </a:r>
            <a:r>
              <a:rPr lang="en-US" dirty="0" err="1" smtClean="0"/>
              <a:t>recharter</a:t>
            </a:r>
            <a:r>
              <a:rPr lang="en-US" dirty="0" smtClean="0"/>
              <a:t> on to National so that they don’t need to track you down</a:t>
            </a:r>
          </a:p>
          <a:p>
            <a:r>
              <a:rPr lang="en-US" altLang="en-US" dirty="0" smtClean="0"/>
              <a:t>What </a:t>
            </a:r>
            <a:r>
              <a:rPr lang="en-US" altLang="en-US" dirty="0"/>
              <a:t>to bring</a:t>
            </a:r>
            <a:endParaRPr lang="en-US" altLang="en-US" dirty="0" smtClean="0"/>
          </a:p>
          <a:p>
            <a:pPr lvl="1"/>
            <a:r>
              <a:rPr lang="en-US" altLang="en-US" sz="2400" dirty="0" smtClean="0"/>
              <a:t>JTE </a:t>
            </a:r>
            <a:r>
              <a:rPr lang="en-US" altLang="en-US" sz="2400" dirty="0"/>
              <a:t>Unit Award Form</a:t>
            </a:r>
          </a:p>
          <a:p>
            <a:pPr lvl="1"/>
            <a:r>
              <a:rPr lang="en-US" altLang="en-US" sz="2400" dirty="0"/>
              <a:t>Family FOS Presentation Date</a:t>
            </a:r>
            <a:endParaRPr lang="en-US" altLang="en-US" sz="2400" dirty="0" smtClean="0"/>
          </a:p>
          <a:p>
            <a:pPr lvl="1">
              <a:buNone/>
            </a:pPr>
            <a:endParaRPr lang="en-US" altLang="en-US" sz="2400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Recharter Check 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56244"/>
            <a:ext cx="3113313" cy="4006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40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Journey to Excellence (JTE)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To evaluate the unit’s progress toward achieving the Journey to Excellence Performance Unit Recognition</a:t>
            </a:r>
          </a:p>
          <a:p>
            <a:pPr>
              <a:defRPr/>
            </a:pPr>
            <a:r>
              <a:rPr lang="en-US" dirty="0"/>
              <a:t>To review the unit’s goals, successes, and vision for the coming year, including a succession plan for future key leadership.</a:t>
            </a:r>
          </a:p>
          <a:p>
            <a:pPr>
              <a:defRPr/>
            </a:pPr>
            <a:r>
              <a:rPr lang="en-US" dirty="0"/>
              <a:t>To identify any areas of improvement—leadership, program, membership, youth and unit retention.</a:t>
            </a:r>
          </a:p>
          <a:p>
            <a:pPr>
              <a:defRPr/>
            </a:pPr>
            <a:r>
              <a:rPr lang="en-US" dirty="0"/>
              <a:t>To determine any specific actions needing to be taken to assist with unit improvements and determine who will follow up on those actions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/>
              <a:t>JTE Unit Award Forms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672424" cy="3152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590800" cy="3262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514600" cy="3178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0D86A94-4F8E-4070-A5F4-CD637594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Collection in the 21</a:t>
            </a:r>
            <a:r>
              <a:rPr lang="en-US" b="1" baseline="30000" dirty="0"/>
              <a:t>st</a:t>
            </a:r>
            <a:r>
              <a:rPr lang="en-US" b="1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54F2AC-8B36-4F42-BA11-F795B958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/>
          <a:lstStyle/>
          <a:p>
            <a:r>
              <a:rPr lang="en-US" sz="3600" dirty="0" smtClean="0"/>
              <a:t>Digital </a:t>
            </a:r>
            <a:r>
              <a:rPr lang="en-US" sz="3600" dirty="0"/>
              <a:t>collection of</a:t>
            </a:r>
            <a:r>
              <a:rPr lang="en-US" sz="3600" dirty="0" smtClean="0"/>
              <a:t> JTE form</a:t>
            </a:r>
          </a:p>
          <a:p>
            <a:pPr lvl="1"/>
            <a:r>
              <a:rPr lang="en-US" sz="3200" dirty="0"/>
              <a:t>Unit </a:t>
            </a:r>
            <a:r>
              <a:rPr lang="en-US" sz="3200" dirty="0" smtClean="0"/>
              <a:t>JTE data can be filed electronically using this link:</a:t>
            </a:r>
          </a:p>
          <a:p>
            <a:pPr lvl="1"/>
            <a:r>
              <a:rPr lang="en-US" sz="3200" u="sng" dirty="0" smtClean="0"/>
              <a:t>https://docs.google.com/forms/d/11SZA2C8OgO02c--eJHPKGQxofUsvvHr1KENiZjZSFeo/edit?usp=</a:t>
            </a:r>
            <a:r>
              <a:rPr lang="en-US" sz="3200" u="sng" dirty="0" err="1" smtClean="0"/>
              <a:t>forms_home&amp;ths</a:t>
            </a:r>
            <a:r>
              <a:rPr lang="en-US" sz="3200" u="sng" dirty="0" smtClean="0"/>
              <a:t>=true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98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Collection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/>
          <a:lstStyle/>
          <a:p>
            <a:r>
              <a:rPr lang="en-US" dirty="0" smtClean="0"/>
              <a:t>Collect District Data such as:</a:t>
            </a:r>
          </a:p>
          <a:p>
            <a:pPr lvl="1"/>
            <a:r>
              <a:rPr lang="en-US" sz="2400" dirty="0" smtClean="0"/>
              <a:t>New Member Coordinator</a:t>
            </a:r>
          </a:p>
          <a:p>
            <a:pPr lvl="1"/>
            <a:r>
              <a:rPr lang="en-US" sz="2400" dirty="0" smtClean="0"/>
              <a:t>FOS Unit Champion</a:t>
            </a:r>
          </a:p>
          <a:p>
            <a:pPr lvl="1"/>
            <a:r>
              <a:rPr lang="en-US" sz="2400" dirty="0" smtClean="0"/>
              <a:t>Scout Saver program</a:t>
            </a:r>
          </a:p>
          <a:p>
            <a:pPr lvl="1"/>
            <a:r>
              <a:rPr lang="en-US" sz="2400" dirty="0" smtClean="0"/>
              <a:t>Summer Camp/Day Camp/Treks</a:t>
            </a:r>
          </a:p>
          <a:p>
            <a:pPr lvl="1"/>
            <a:r>
              <a:rPr lang="en-US" sz="3200" dirty="0" smtClean="0"/>
              <a:t>Using the following electronic form</a:t>
            </a:r>
            <a:endParaRPr lang="en-US" dirty="0" smtClean="0"/>
          </a:p>
          <a:p>
            <a:pPr lvl="1"/>
            <a:r>
              <a:rPr lang="en-US" u="sng" dirty="0" smtClean="0"/>
              <a:t>https://docs.google.com/forms/d/19APN9Cu3jsN5SuuhBMtpKifetwhxPsqXajgaNlUPv_Y/edit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alt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800" dirty="0" err="1"/>
              <a:t>Rechartering</a:t>
            </a:r>
            <a:r>
              <a:rPr lang="en-US" sz="2800" dirty="0"/>
              <a:t> often held up by a few individuals who are slow to pay up.</a:t>
            </a:r>
          </a:p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800" dirty="0"/>
              <a:t>Give a deadline for payment and proceed with </a:t>
            </a:r>
            <a:r>
              <a:rPr lang="en-US" sz="2800" dirty="0" err="1"/>
              <a:t>recharter</a:t>
            </a:r>
            <a:r>
              <a:rPr lang="en-US" sz="2800" dirty="0"/>
              <a:t> with those who paid on time.</a:t>
            </a:r>
          </a:p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800" dirty="0"/>
              <a:t>Those who don’t pay may submit a new paper application with fees before 31 Dec without losing their membership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1600"/>
              </a:spcAft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01000" cy="3809999"/>
          </a:xfrm>
        </p:spPr>
        <p:txBody>
          <a:bodyPr/>
          <a:lstStyle/>
          <a:p>
            <a:r>
              <a:rPr lang="en-US" dirty="0"/>
              <a:t>Alert all leaders that they must have the new YPT </a:t>
            </a:r>
            <a:r>
              <a:rPr lang="en-US" dirty="0" smtClean="0"/>
              <a:t>certification each year.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dirty="0"/>
              <a:t>Hit the “Refresh” button before submitting the recharter to ensure online registrations that occurred after you started are captured and included in the recharter process.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who will be a MULTIPLE on your charter, identify the unit where they are paying their fees.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registered adult’s YPT Certificate must be valid for the entire membership term.</a:t>
            </a:r>
          </a:p>
          <a:p>
            <a:r>
              <a:rPr lang="en-US" dirty="0" smtClean="0"/>
              <a:t>Longhorn Council will not complete a registration for those that doesn’t comply.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en-US" altLang="en-US" sz="96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2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Unit-Commissioner-Patch---Trans B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317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2743200"/>
            <a:ext cx="41148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ea typeface="ヒラギノ角ゴ Pro W3"/>
                <a:cs typeface="+mn-cs"/>
              </a:rPr>
              <a:t>Remember your </a:t>
            </a:r>
            <a:br>
              <a:rPr lang="en-US" sz="3200" b="1" dirty="0">
                <a:latin typeface="+mn-lt"/>
                <a:ea typeface="ヒラギノ角ゴ Pro W3"/>
                <a:cs typeface="+mn-cs"/>
              </a:rPr>
            </a:br>
            <a:r>
              <a:rPr lang="en-US" sz="3200" b="1" dirty="0">
                <a:latin typeface="+mn-lt"/>
                <a:ea typeface="ヒラギノ角ゴ Pro W3"/>
                <a:cs typeface="+mn-cs"/>
              </a:rPr>
              <a:t>Unit Commissioner, like the government,</a:t>
            </a:r>
            <a:br>
              <a:rPr lang="en-US" sz="3200" b="1" dirty="0">
                <a:latin typeface="+mn-lt"/>
                <a:ea typeface="ヒラギノ角ゴ Pro W3"/>
                <a:cs typeface="+mn-cs"/>
              </a:rPr>
            </a:br>
            <a:r>
              <a:rPr lang="en-US" sz="3200" b="1" dirty="0">
                <a:latin typeface="+mn-lt"/>
                <a:ea typeface="ヒラギノ角ゴ Pro W3"/>
                <a:cs typeface="+mn-cs"/>
              </a:rPr>
              <a:t>is there for you if you </a:t>
            </a:r>
            <a:br>
              <a:rPr lang="en-US" sz="3200" b="1" dirty="0">
                <a:latin typeface="+mn-lt"/>
                <a:ea typeface="ヒラギノ角ゴ Pro W3"/>
                <a:cs typeface="+mn-cs"/>
              </a:rPr>
            </a:br>
            <a:r>
              <a:rPr lang="en-US" sz="3200" b="1" dirty="0">
                <a:latin typeface="+mn-lt"/>
                <a:ea typeface="ヒラギノ角ゴ Pro W3"/>
                <a:cs typeface="+mn-cs"/>
              </a:rPr>
              <a:t>need help.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00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Call</a:t>
            </a:r>
            <a:r>
              <a:rPr lang="en-US" sz="2400" dirty="0" smtClean="0"/>
              <a:t> 817-614-2340 </a:t>
            </a:r>
            <a:r>
              <a:rPr lang="en-US" sz="2400" dirty="0"/>
              <a:t>or email </a:t>
            </a:r>
            <a:r>
              <a:rPr lang="en-US" sz="2400" dirty="0" smtClean="0"/>
              <a:t> </a:t>
            </a:r>
            <a:r>
              <a:rPr lang="en-US" sz="2400" dirty="0" err="1" smtClean="0"/>
              <a:t>james.goreham@gmail.com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19600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Thank you for Coming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06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b="1" dirty="0"/>
              <a:t>Online Recharter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Payments can be sent directly to National Council with Recharter</a:t>
            </a:r>
          </a:p>
          <a:p>
            <a:r>
              <a:rPr lang="en-US" dirty="0"/>
              <a:t>CC or Electronic Check</a:t>
            </a:r>
          </a:p>
          <a:p>
            <a:r>
              <a:rPr lang="en-US" dirty="0"/>
              <a:t>Pay by Credit Card- 3% charge assessed</a:t>
            </a:r>
          </a:p>
          <a:p>
            <a:r>
              <a:rPr lang="en-US" dirty="0"/>
              <a:t>Pay by Electronic Check –</a:t>
            </a:r>
            <a:r>
              <a:rPr lang="en-US" dirty="0" smtClean="0"/>
              <a:t> $1.00 </a:t>
            </a:r>
            <a:r>
              <a:rPr lang="en-US" dirty="0"/>
              <a:t>fee</a:t>
            </a:r>
          </a:p>
          <a:p>
            <a:r>
              <a:rPr lang="en-US" dirty="0"/>
              <a:t>LHC Accident Insurance will be configured and collected by National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4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Member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Every unit is encouraged to have a NMC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An NMC is a Member </a:t>
            </a:r>
            <a:r>
              <a:rPr lang="en-US" dirty="0"/>
              <a:t>of the unit committee</a:t>
            </a:r>
          </a:p>
          <a:p>
            <a:r>
              <a:rPr lang="en-US" dirty="0"/>
              <a:t>Can count as one of the two minimum required committee members</a:t>
            </a:r>
          </a:p>
          <a:p>
            <a:r>
              <a:rPr lang="en-US" dirty="0"/>
              <a:t>NMC welcomes new youth and adults, makes them feel welcome and orients them to unit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3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68363"/>
          </a:xfrm>
        </p:spPr>
        <p:txBody>
          <a:bodyPr/>
          <a:lstStyle/>
          <a:p>
            <a:r>
              <a:rPr lang="en-US" altLang="en-US" b="1" dirty="0"/>
              <a:t>Key Dates - </a:t>
            </a:r>
            <a:r>
              <a:rPr lang="en-US" altLang="en-US" b="1" dirty="0" smtClean="0"/>
              <a:t>2021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187"/>
            <a:ext cx="8458200" cy="4191000"/>
          </a:xfrm>
        </p:spPr>
        <p:txBody>
          <a:bodyPr>
            <a:normAutofit/>
          </a:bodyPr>
          <a:lstStyle/>
          <a:p>
            <a:pPr marL="635000" indent="-2921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/>
              <a:t>YPT Mandatory Before Registration</a:t>
            </a:r>
          </a:p>
          <a:p>
            <a:pPr marL="635000" indent="-2921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 smtClean="0"/>
              <a:t>15 Oct </a:t>
            </a:r>
            <a:r>
              <a:rPr lang="en-US" sz="3600" dirty="0"/>
              <a:t>– Unit Charter Renewal System (UCRS) Open</a:t>
            </a:r>
            <a:endParaRPr lang="en-US" sz="3600" dirty="0" smtClean="0"/>
          </a:p>
          <a:p>
            <a:pPr marL="635000" indent="-2921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 smtClean="0"/>
              <a:t>12/14/2020 – </a:t>
            </a:r>
            <a:r>
              <a:rPr lang="en-US" sz="3600" dirty="0"/>
              <a:t>Recharter Turn-in Party  for Payments and Hard Copy Renewals</a:t>
            </a:r>
          </a:p>
          <a:p>
            <a:pPr marL="635000" indent="-2921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/>
              <a:t>December 15- Due date- Please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50837"/>
            <a:ext cx="8458200" cy="868363"/>
          </a:xfrm>
        </p:spPr>
        <p:txBody>
          <a:bodyPr/>
          <a:lstStyle/>
          <a:p>
            <a:r>
              <a:rPr lang="en-US" altLang="en-US" sz="3600" b="1" dirty="0"/>
              <a:t>Steps for Successful &amp; On-time Recharter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534400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Let LHC enter new members. Ensure all Youth and Adult applications turned in to BSA office before November 15 to have them on your roster.</a:t>
            </a:r>
            <a:endParaRPr lang="en-US" altLang="en-US" sz="2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 smtClean="0"/>
              <a:t>Each adult is responsible for updating their personal information (e</a:t>
            </a:r>
            <a:r>
              <a:rPr lang="en-US" altLang="en-US" sz="2800" dirty="0"/>
              <a:t>-mail addresses,</a:t>
            </a:r>
            <a:r>
              <a:rPr lang="en-US" altLang="en-US" sz="2800" dirty="0" smtClean="0"/>
              <a:t> contact </a:t>
            </a:r>
            <a:r>
              <a:rPr lang="en-US" altLang="en-US" sz="2800" dirty="0"/>
              <a:t>info.) </a:t>
            </a:r>
            <a:r>
              <a:rPr lang="en-US" altLang="en-US" sz="2800" b="1" dirty="0">
                <a:solidFill>
                  <a:srgbClr val="FF0000"/>
                </a:solidFill>
              </a:rPr>
              <a:t>(my.scouting.org –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Profile)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Begin collecting recharter &amp; </a:t>
            </a:r>
            <a:r>
              <a:rPr lang="en-US" altLang="en-US" sz="2800" i="1" dirty="0"/>
              <a:t>Boys’ Life </a:t>
            </a:r>
            <a:r>
              <a:rPr lang="en-US" altLang="en-US" sz="2800" dirty="0"/>
              <a:t>fees</a:t>
            </a:r>
            <a:r>
              <a:rPr lang="en-US" altLang="en-US" sz="2800" dirty="0" smtClean="0"/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Keep track of who’s paid, who’s not going to reregister, any position changes for next year</a:t>
            </a:r>
            <a:r>
              <a:rPr lang="en-US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Fees for </a:t>
            </a:r>
            <a:r>
              <a:rPr lang="en-US" altLang="en-US" b="1" dirty="0" smtClean="0"/>
              <a:t>2020</a:t>
            </a:r>
            <a:endParaRPr lang="en-US" altLang="en-US" b="1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>
              <a:tabLst>
                <a:tab pos="8001000" algn="r"/>
              </a:tabLst>
            </a:pPr>
            <a:r>
              <a:rPr lang="en-US" altLang="en-US" dirty="0"/>
              <a:t>Unit Liability Insurance fee                     </a:t>
            </a:r>
            <a:r>
              <a:rPr lang="en-US" altLang="en-US" u="sng" dirty="0" smtClean="0"/>
              <a:t>$75.00 </a:t>
            </a:r>
            <a:endParaRPr lang="en-US" altLang="en-US" u="sng" dirty="0"/>
          </a:p>
          <a:p>
            <a:pPr>
              <a:tabLst>
                <a:tab pos="8001000" algn="r"/>
              </a:tabLst>
            </a:pPr>
            <a:r>
              <a:rPr lang="en-US" altLang="en-US" dirty="0"/>
              <a:t>Individual member fee </a:t>
            </a:r>
          </a:p>
          <a:p>
            <a:pPr lvl="1">
              <a:tabLst>
                <a:tab pos="8001000" algn="r"/>
              </a:tabLst>
            </a:pPr>
            <a:r>
              <a:rPr lang="en-US" altLang="en-US" sz="3200" dirty="0"/>
              <a:t>(</a:t>
            </a:r>
            <a:r>
              <a:rPr lang="en-US" altLang="en-US" sz="3200" dirty="0" smtClean="0"/>
              <a:t>youth)                                                   </a:t>
            </a:r>
            <a:r>
              <a:rPr lang="en-US" altLang="en-US" sz="3200" u="sng" dirty="0" smtClean="0"/>
              <a:t>$72.00 </a:t>
            </a:r>
          </a:p>
          <a:p>
            <a:pPr lvl="1">
              <a:tabLst>
                <a:tab pos="8001000" algn="r"/>
              </a:tabLst>
            </a:pPr>
            <a:r>
              <a:rPr lang="en-US" altLang="en-US" sz="3200" dirty="0" smtClean="0"/>
              <a:t>(All adults &amp; Explorer youth)              </a:t>
            </a:r>
            <a:r>
              <a:rPr lang="en-US" altLang="en-US" sz="3200" u="sng" dirty="0" smtClean="0"/>
              <a:t>$45.00</a:t>
            </a:r>
          </a:p>
          <a:p>
            <a:pPr>
              <a:tabLst>
                <a:tab pos="8001000" algn="r"/>
              </a:tabLst>
            </a:pPr>
            <a:r>
              <a:rPr lang="en-US" altLang="en-US" dirty="0"/>
              <a:t>Accident/Sickness Insurance fee </a:t>
            </a:r>
          </a:p>
          <a:p>
            <a:pPr lvl="1">
              <a:tabLst>
                <a:tab pos="8001000" algn="r"/>
              </a:tabLst>
            </a:pPr>
            <a:r>
              <a:rPr lang="en-US" altLang="en-US" sz="3200" dirty="0"/>
              <a:t>(each member)                                     </a:t>
            </a:r>
            <a:r>
              <a:rPr lang="en-US" altLang="en-US" sz="3200" dirty="0" smtClean="0"/>
              <a:t> </a:t>
            </a:r>
            <a:r>
              <a:rPr lang="en-US" altLang="en-US" sz="3200" u="sng" dirty="0" smtClean="0"/>
              <a:t>$15.00</a:t>
            </a:r>
          </a:p>
          <a:p>
            <a:pPr>
              <a:buNone/>
              <a:tabLst>
                <a:tab pos="8001000" algn="r"/>
              </a:tabLst>
            </a:pP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7936</TotalTime>
  <Words>880</Words>
  <Application>Microsoft Macintosh PowerPoint</Application>
  <PresentationFormat>On-screen Show (4:3)</PresentationFormat>
  <Paragraphs>102</Paragraphs>
  <Slides>42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3_Office Theme</vt:lpstr>
      <vt:lpstr>Rechartering for 2022</vt:lpstr>
      <vt:lpstr>Agenda</vt:lpstr>
      <vt:lpstr>What’s New?</vt:lpstr>
      <vt:lpstr>YPT</vt:lpstr>
      <vt:lpstr>Online Recharter Payments</vt:lpstr>
      <vt:lpstr>New Member Coordinator</vt:lpstr>
      <vt:lpstr>Key Dates - 2021</vt:lpstr>
      <vt:lpstr>Steps for Successful &amp; On-time Recharter</vt:lpstr>
      <vt:lpstr>Fees for 2020</vt:lpstr>
      <vt:lpstr>Fees for 2020</vt:lpstr>
      <vt:lpstr>Registration Fee Information</vt:lpstr>
      <vt:lpstr>Unit Charter Renewal System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Recharter Turn-in 12/14/2020</vt:lpstr>
      <vt:lpstr>Recharter Check List</vt:lpstr>
      <vt:lpstr>Journey to Excellence (JTE)</vt:lpstr>
      <vt:lpstr>JTE Unit Award Forms</vt:lpstr>
      <vt:lpstr>Data Collection in the 21st Century</vt:lpstr>
      <vt:lpstr>Data Collection in the 21st Century</vt:lpstr>
      <vt:lpstr>Best Practices</vt:lpstr>
      <vt:lpstr>Best Practices Continued</vt:lpstr>
      <vt:lpstr>Best Practices Continued</vt:lpstr>
      <vt:lpstr>Questions?</vt:lpstr>
      <vt:lpstr>Slide 41</vt:lpstr>
      <vt:lpstr>Thank you for Coming</vt:lpstr>
    </vt:vector>
  </TitlesOfParts>
  <Company>bsa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bsa</dc:creator>
  <cp:lastModifiedBy>James Goreham</cp:lastModifiedBy>
  <cp:revision>475</cp:revision>
  <cp:lastPrinted>2015-10-25T23:30:49Z</cp:lastPrinted>
  <dcterms:created xsi:type="dcterms:W3CDTF">2021-10-13T14:47:04Z</dcterms:created>
  <dcterms:modified xsi:type="dcterms:W3CDTF">2021-10-13T15:09:11Z</dcterms:modified>
</cp:coreProperties>
</file>