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145707859" r:id="rId5"/>
    <p:sldId id="2145707851" r:id="rId6"/>
    <p:sldId id="2145707892" r:id="rId7"/>
    <p:sldId id="2145707899" r:id="rId8"/>
    <p:sldId id="4261" r:id="rId9"/>
    <p:sldId id="4257" r:id="rId10"/>
    <p:sldId id="2145707868" r:id="rId11"/>
    <p:sldId id="2145707878" r:id="rId12"/>
    <p:sldId id="2145707897" r:id="rId13"/>
    <p:sldId id="2145707867" r:id="rId14"/>
    <p:sldId id="2145707896" r:id="rId15"/>
    <p:sldId id="2145707866" r:id="rId16"/>
    <p:sldId id="2145707863" r:id="rId17"/>
    <p:sldId id="2145707864" r:id="rId18"/>
    <p:sldId id="2145707870" r:id="rId19"/>
    <p:sldId id="2145707900" r:id="rId20"/>
    <p:sldId id="2145707904" r:id="rId21"/>
    <p:sldId id="2145707877" r:id="rId22"/>
    <p:sldId id="588" r:id="rId23"/>
    <p:sldId id="2145707852" r:id="rId24"/>
    <p:sldId id="2145707883" r:id="rId25"/>
    <p:sldId id="2145707854" r:id="rId26"/>
    <p:sldId id="2145707891" r:id="rId27"/>
    <p:sldId id="2145707880" r:id="rId28"/>
    <p:sldId id="2145707901" r:id="rId29"/>
    <p:sldId id="2145707902" r:id="rId30"/>
    <p:sldId id="2145707893" r:id="rId31"/>
    <p:sldId id="2145707865" r:id="rId32"/>
    <p:sldId id="2145707876" r:id="rId33"/>
    <p:sldId id="2145707875" r:id="rId34"/>
    <p:sldId id="2145707874" r:id="rId35"/>
    <p:sldId id="2145707873" r:id="rId36"/>
    <p:sldId id="2145707872" r:id="rId37"/>
    <p:sldId id="2145707861" r:id="rId38"/>
    <p:sldId id="2145707862" r:id="rId39"/>
    <p:sldId id="2145707886" r:id="rId40"/>
    <p:sldId id="2145707885" r:id="rId41"/>
    <p:sldId id="2145707884" r:id="rId42"/>
    <p:sldId id="2145707881" r:id="rId43"/>
    <p:sldId id="2145707890" r:id="rId44"/>
    <p:sldId id="2145707889" r:id="rId45"/>
    <p:sldId id="2145707855" r:id="rId46"/>
    <p:sldId id="1576" r:id="rId47"/>
    <p:sldId id="2145707895" r:id="rId48"/>
    <p:sldId id="2145707905" r:id="rId49"/>
    <p:sldId id="2145707856" r:id="rId50"/>
    <p:sldId id="2145707887" r:id="rId51"/>
    <p:sldId id="2145707894" r:id="rId52"/>
    <p:sldId id="2145707898"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7569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BEB68-9A17-45FA-94CB-4C03760894B5}" v="33" dt="2024-08-19T20:12:03.561"/>
    <p1510:client id="{A0C7D4BF-4E8F-476A-833A-DB501A5EE69D}" v="1" dt="2024-08-20T15:40:21.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84625" autoAdjust="0"/>
  </p:normalViewPr>
  <p:slideViewPr>
    <p:cSldViewPr snapToGrid="0">
      <p:cViewPr varScale="1">
        <p:scale>
          <a:sx n="55" d="100"/>
          <a:sy n="55" d="100"/>
        </p:scale>
        <p:origin x="4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0" tIns="46581" rIns="93160" bIns="46581"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0" tIns="46581" rIns="93160" bIns="46581" rtlCol="0"/>
          <a:lstStyle>
            <a:lvl1pPr algn="r">
              <a:defRPr sz="1200"/>
            </a:lvl1pPr>
          </a:lstStyle>
          <a:p>
            <a:fld id="{1A509433-8FC2-4E26-ADBE-E9ED89CCBB73}" type="datetimeFigureOut">
              <a:rPr lang="en-US" smtClean="0"/>
              <a:pPr/>
              <a:t>9/18/2024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0" tIns="46581" rIns="93160" bIns="46581"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0" tIns="46581" rIns="93160"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0" tIns="46581" rIns="93160"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0" tIns="46581" rIns="93160" bIns="46581" rtlCol="0" anchor="b"/>
          <a:lstStyle>
            <a:lvl1pPr algn="r">
              <a:defRPr sz="1200"/>
            </a:lvl1pPr>
          </a:lstStyle>
          <a:p>
            <a:fld id="{B5D207B0-5271-4B48-8F11-F6D90584FECD}" type="slidenum">
              <a:rPr lang="en-US" smtClean="0"/>
              <a:pPr/>
              <a:t>‹#›</a:t>
            </a:fld>
            <a:endParaRPr lang="en-US" dirty="0"/>
          </a:p>
        </p:txBody>
      </p:sp>
    </p:spTree>
    <p:extLst>
      <p:ext uri="{BB962C8B-B14F-4D97-AF65-F5344CB8AC3E}">
        <p14:creationId xmlns:p14="http://schemas.microsoft.com/office/powerpoint/2010/main" val="32889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scouting.org/resources/unit-and-membership-renewa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The race is on to RENEW!</a:t>
            </a:r>
          </a:p>
          <a:p>
            <a:endParaRPr lang="en-US" dirty="0"/>
          </a:p>
          <a:p>
            <a:r>
              <a:rPr lang="en-US" dirty="0"/>
              <a:t>Let’s get started. </a:t>
            </a:r>
          </a:p>
        </p:txBody>
      </p:sp>
      <p:sp>
        <p:nvSpPr>
          <p:cNvPr id="4" name="Slide Number Placeholder 3"/>
          <p:cNvSpPr>
            <a:spLocks noGrp="1"/>
          </p:cNvSpPr>
          <p:nvPr>
            <p:ph type="sldNum" sz="quarter" idx="5"/>
          </p:nvPr>
        </p:nvSpPr>
        <p:spPr/>
        <p:txBody>
          <a:bodyPr/>
          <a:lstStyle/>
          <a:p>
            <a:fld id="{B5D207B0-5271-4B48-8F11-F6D90584FECD}" type="slidenum">
              <a:rPr lang="en-US" smtClean="0"/>
              <a:pPr/>
              <a:t>1</a:t>
            </a:fld>
            <a:endParaRPr lang="en-US" dirty="0"/>
          </a:p>
        </p:txBody>
      </p:sp>
    </p:spTree>
    <p:extLst>
      <p:ext uri="{BB962C8B-B14F-4D97-AF65-F5344CB8AC3E}">
        <p14:creationId xmlns:p14="http://schemas.microsoft.com/office/powerpoint/2010/main" val="2492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Two months prior to your unit’s renewal, Unit Key 3 Leaders will go to </a:t>
            </a:r>
            <a:r>
              <a:rPr lang="en-US" sz="1900" u="sng" dirty="0">
                <a:latin typeface="Aptos" panose="020B0004020202020204" pitchFamily="34" charset="0"/>
              </a:rPr>
              <a:t>Organization Manager</a:t>
            </a:r>
            <a:r>
              <a:rPr lang="en-US" sz="1900" dirty="0">
                <a:latin typeface="Aptos" panose="020B0004020202020204" pitchFamily="34" charset="0"/>
              </a:rPr>
              <a:t>, in My.Scouting, and locate the tool called </a:t>
            </a:r>
            <a:r>
              <a:rPr lang="en-US" sz="1900" u="sng" dirty="0">
                <a:latin typeface="Aptos" panose="020B0004020202020204" pitchFamily="34" charset="0"/>
              </a:rPr>
              <a:t>Unit Renewal.</a:t>
            </a:r>
            <a:r>
              <a:rPr lang="en-US" sz="1900" dirty="0">
                <a:latin typeface="Aptos" panose="020B0004020202020204" pitchFamily="34" charset="0"/>
              </a:rPr>
              <a:t> When the unit opens or clicks on unit renewal, the validation process will run. The validation process looks at whether the unit leadership is correct, adults have current YPT dates and other unit related validations.</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10</a:t>
            </a:fld>
            <a:endParaRPr lang="en-US" dirty="0"/>
          </a:p>
        </p:txBody>
      </p:sp>
    </p:spTree>
    <p:extLst>
      <p:ext uri="{BB962C8B-B14F-4D97-AF65-F5344CB8AC3E}">
        <p14:creationId xmlns:p14="http://schemas.microsoft.com/office/powerpoint/2010/main" val="38547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After the validation process, you will be asked to review the Unit Pin. Confirm that your Unit Pin is active. When reviewing your Unit Pin, take this opportunity to verify leader names, meeting times, meeting location and address as well other information you may have listed. </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11</a:t>
            </a:fld>
            <a:endParaRPr lang="en-US" dirty="0"/>
          </a:p>
        </p:txBody>
      </p:sp>
    </p:spTree>
    <p:extLst>
      <p:ext uri="{BB962C8B-B14F-4D97-AF65-F5344CB8AC3E}">
        <p14:creationId xmlns:p14="http://schemas.microsoft.com/office/powerpoint/2010/main" val="60550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After the validation is completed, corrections or changes should be made, if needed. When the Unit Key Leaders logs back into this app, the person completing this form will enter their name, as approving the unit renewal. </a:t>
            </a:r>
          </a:p>
          <a:p>
            <a:pPr algn="l"/>
            <a:endParaRPr lang="en-US" sz="1900" dirty="0">
              <a:latin typeface="Aptos" panose="020B0004020202020204" pitchFamily="34" charset="0"/>
            </a:endParaRPr>
          </a:p>
          <a:p>
            <a:pPr algn="l"/>
            <a:r>
              <a:rPr lang="en-US" sz="1900" dirty="0">
                <a:latin typeface="Aptos" panose="020B0004020202020204" pitchFamily="34" charset="0"/>
              </a:rPr>
              <a:t>Click next step and make payment and complete the process online or </a:t>
            </a:r>
          </a:p>
          <a:p>
            <a:pPr algn="l"/>
            <a:r>
              <a:rPr lang="en-US" sz="1900" dirty="0">
                <a:latin typeface="Aptos" panose="020B0004020202020204" pitchFamily="34" charset="0"/>
              </a:rPr>
              <a:t>Click and print and deliver to your council office with payment.</a:t>
            </a:r>
          </a:p>
          <a:p>
            <a:pPr algn="l"/>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12</a:t>
            </a:fld>
            <a:endParaRPr lang="en-US" dirty="0"/>
          </a:p>
        </p:txBody>
      </p:sp>
    </p:spTree>
    <p:extLst>
      <p:ext uri="{BB962C8B-B14F-4D97-AF65-F5344CB8AC3E}">
        <p14:creationId xmlns:p14="http://schemas.microsoft.com/office/powerpoint/2010/main" val="233548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This is a sample of what the printed version of the unit renewal looks like. </a:t>
            </a:r>
          </a:p>
          <a:p>
            <a:pPr algn="l"/>
            <a:endParaRPr lang="en-US" sz="1900" dirty="0">
              <a:latin typeface="Aptos" panose="020B0004020202020204" pitchFamily="34" charset="0"/>
            </a:endParaRPr>
          </a:p>
          <a:p>
            <a:pPr algn="l"/>
            <a:r>
              <a:rPr lang="en-US" sz="1900" dirty="0">
                <a:latin typeface="Aptos" panose="020B0004020202020204" pitchFamily="34" charset="0"/>
              </a:rPr>
              <a:t>It provides the information for the unit to take to the council office. It also provides space for a wet signature if needed. </a:t>
            </a:r>
          </a:p>
          <a:p>
            <a:pPr algn="l"/>
            <a:endParaRPr lang="en-US" sz="1900" dirty="0">
              <a:latin typeface="Aptos" panose="020B0004020202020204" pitchFamily="34" charset="0"/>
            </a:endParaRPr>
          </a:p>
          <a:p>
            <a:pPr algn="l"/>
            <a:r>
              <a:rPr lang="en-US" sz="1900" dirty="0">
                <a:latin typeface="Aptos" panose="020B0004020202020204" pitchFamily="34" charset="0"/>
              </a:rPr>
              <a:t>We're asking this be done before the 15th of the month.</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13</a:t>
            </a:fld>
            <a:endParaRPr lang="en-US" dirty="0"/>
          </a:p>
        </p:txBody>
      </p:sp>
    </p:spTree>
    <p:extLst>
      <p:ext uri="{BB962C8B-B14F-4D97-AF65-F5344CB8AC3E}">
        <p14:creationId xmlns:p14="http://schemas.microsoft.com/office/powerpoint/2010/main" val="2438084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If a unit chooses to pay online, this recap at the top of the screen will show the fees that are about to be paid. It's the $100 unit renewal fee along with the 3% administration fee.</a:t>
            </a:r>
          </a:p>
          <a:p>
            <a:pPr algn="l"/>
            <a:endParaRPr lang="en-US" sz="1900" dirty="0">
              <a:latin typeface="Aptos" panose="020B0004020202020204" pitchFamily="34" charset="0"/>
            </a:endParaRPr>
          </a:p>
          <a:p>
            <a:pPr algn="l"/>
            <a:r>
              <a:rPr lang="en-US" sz="1900" dirty="0">
                <a:latin typeface="Aptos" panose="020B0004020202020204" pitchFamily="34" charset="0"/>
              </a:rPr>
              <a:t>Once payment is made, confirmation is shown on the screen and that remains there until the next year when it is time for the unit to renew.</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14</a:t>
            </a:fld>
            <a:endParaRPr lang="en-US" dirty="0"/>
          </a:p>
        </p:txBody>
      </p:sp>
    </p:spTree>
    <p:extLst>
      <p:ext uri="{BB962C8B-B14F-4D97-AF65-F5344CB8AC3E}">
        <p14:creationId xmlns:p14="http://schemas.microsoft.com/office/powerpoint/2010/main" val="76176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The payment confirmation also shows at the top of the renewal page once the unit has made the payment.</a:t>
            </a:r>
          </a:p>
          <a:p>
            <a:pPr algn="l"/>
            <a:endParaRPr lang="en-US" sz="1900" dirty="0">
              <a:latin typeface="Aptos" panose="020B0004020202020204" pitchFamily="34" charset="0"/>
            </a:endParaRPr>
          </a:p>
          <a:p>
            <a:pPr algn="l"/>
            <a:r>
              <a:rPr lang="en-US" sz="1900" dirty="0">
                <a:latin typeface="Aptos" panose="020B0004020202020204" pitchFamily="34" charset="0"/>
              </a:rPr>
              <a:t>The </a:t>
            </a:r>
            <a:r>
              <a:rPr lang="en-US" sz="1900" b="1" u="sng" dirty="0">
                <a:latin typeface="Aptos" panose="020B0004020202020204" pitchFamily="34" charset="0"/>
              </a:rPr>
              <a:t>payer will also receive an e-mail receipt</a:t>
            </a:r>
            <a:r>
              <a:rPr lang="en-US" sz="1900" dirty="0">
                <a:latin typeface="Aptos" panose="020B0004020202020204" pitchFamily="34" charset="0"/>
              </a:rPr>
              <a:t> in case they need to turn it into the unit to get reimbursed for making the payment.</a:t>
            </a:r>
          </a:p>
          <a:p>
            <a:pPr algn="l"/>
            <a:endParaRPr lang="en-US" sz="1900" dirty="0">
              <a:latin typeface="Aptos" panose="020B000402020202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15</a:t>
            </a:fld>
            <a:endParaRPr lang="en-US" dirty="0"/>
          </a:p>
        </p:txBody>
      </p:sp>
    </p:spTree>
    <p:extLst>
      <p:ext uri="{BB962C8B-B14F-4D97-AF65-F5344CB8AC3E}">
        <p14:creationId xmlns:p14="http://schemas.microsoft.com/office/powerpoint/2010/main" val="2516274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f295124bfb_0_166:notes"/>
          <p:cNvSpPr>
            <a:spLocks noGrp="1" noRot="1" noChangeAspect="1"/>
          </p:cNvSpPr>
          <p:nvPr>
            <p:ph type="sldImg" idx="2"/>
          </p:nvPr>
        </p:nvSpPr>
        <p:spPr>
          <a:xfrm>
            <a:off x="389773" y="697230"/>
            <a:ext cx="623146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f295124bfb_0_16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the CPA needs to be renewed. If the</a:t>
            </a:r>
            <a:r>
              <a:rPr lang="en-US" baseline="0" dirty="0"/>
              <a:t> CO sponsors multiple units, communicate with the other units as to who will get the CPA done.</a:t>
            </a:r>
          </a:p>
          <a:p>
            <a:endParaRPr lang="en-US" baseline="0" dirty="0"/>
          </a:p>
          <a:p>
            <a:r>
              <a:rPr lang="en-US" baseline="0" dirty="0"/>
              <a:t>If your unit is meeting at a location other than the CO, a Facilities Use</a:t>
            </a:r>
            <a:r>
              <a:rPr lang="en-US" dirty="0"/>
              <a:t> Agreement needs to be filled out.</a:t>
            </a:r>
          </a:p>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17</a:t>
            </a:fld>
            <a:endParaRPr lang="en-US" dirty="0"/>
          </a:p>
        </p:txBody>
      </p:sp>
    </p:spTree>
    <p:extLst>
      <p:ext uri="{BB962C8B-B14F-4D97-AF65-F5344CB8AC3E}">
        <p14:creationId xmlns:p14="http://schemas.microsoft.com/office/powerpoint/2010/main" val="402760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04">
              <a:defRPr/>
            </a:pPr>
            <a:r>
              <a:rPr lang="en-US" dirty="0">
                <a:latin typeface="Aptos" panose="020B0004020202020204" pitchFamily="34" charset="0"/>
              </a:rPr>
              <a:t>There are three different processes that can be used to complete a member’s renewal. </a:t>
            </a:r>
            <a:r>
              <a:rPr lang="en-US" i="1" dirty="0">
                <a:latin typeface="Aptos" panose="020B0004020202020204" pitchFamily="34" charset="0"/>
              </a:rPr>
              <a:t>GO TO NEXT SLIDE</a:t>
            </a:r>
            <a:r>
              <a:rPr lang="en-US" dirty="0">
                <a:latin typeface="Aptos" panose="020B0004020202020204" pitchFamily="34" charset="0"/>
              </a:rPr>
              <a:t>.</a:t>
            </a:r>
          </a:p>
          <a:p>
            <a:endParaRPr lang="en-US" sz="1900" dirty="0"/>
          </a:p>
          <a:p>
            <a:endParaRPr lang="en-US" sz="1900" dirty="0"/>
          </a:p>
          <a:p>
            <a:pPr marL="285697" indent="-285697">
              <a:buFont typeface="Arial" panose="020B0604020202020204" pitchFamily="34" charset="0"/>
              <a:buChar char="•"/>
            </a:pPr>
            <a:r>
              <a:rPr lang="en-US" sz="1900" b="1" dirty="0"/>
              <a:t>Unit Pay: </a:t>
            </a:r>
            <a:r>
              <a:rPr lang="en-US" sz="1900" dirty="0"/>
              <a:t>The unit pays for members’ registrations when due, or </a:t>
            </a:r>
          </a:p>
          <a:p>
            <a:pPr marL="285697" indent="-285697">
              <a:buFont typeface="Arial" panose="020B0604020202020204" pitchFamily="34" charset="0"/>
              <a:buChar char="•"/>
            </a:pPr>
            <a:r>
              <a:rPr lang="en-US" sz="1900" b="1" dirty="0"/>
              <a:t>Self Pay or Family Pay</a:t>
            </a:r>
            <a:r>
              <a:rPr lang="en-US" sz="1900" dirty="0"/>
              <a:t>: Let members/parents manage renewals, or</a:t>
            </a:r>
          </a:p>
          <a:p>
            <a:pPr marL="285697" indent="-285697">
              <a:buFont typeface="Arial" panose="020B0604020202020204" pitchFamily="34" charset="0"/>
              <a:buChar char="•"/>
            </a:pPr>
            <a:r>
              <a:rPr lang="en-US" sz="1900" b="1" dirty="0"/>
              <a:t>Unit pays for some while families pay </a:t>
            </a:r>
            <a:r>
              <a:rPr lang="en-US" sz="1900" dirty="0"/>
              <a:t>for others</a:t>
            </a:r>
          </a:p>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18</a:t>
            </a:fld>
            <a:endParaRPr lang="en-US" dirty="0"/>
          </a:p>
        </p:txBody>
      </p:sp>
    </p:spTree>
    <p:extLst>
      <p:ext uri="{BB962C8B-B14F-4D97-AF65-F5344CB8AC3E}">
        <p14:creationId xmlns:p14="http://schemas.microsoft.com/office/powerpoint/2010/main" val="1759244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Units have some decisions to make as early as possible.</a:t>
            </a:r>
          </a:p>
          <a:p>
            <a:endParaRPr lang="en-US" dirty="0"/>
          </a:p>
          <a:p>
            <a:r>
              <a:rPr lang="en-US" dirty="0"/>
              <a:t>First, they must choose how they are going to make sure their members renew. There are </a:t>
            </a:r>
            <a:r>
              <a:rPr lang="en-US" b="1" u="sng" dirty="0"/>
              <a:t>3 options</a:t>
            </a:r>
            <a:r>
              <a:rPr lang="en-US" dirty="0"/>
              <a:t>:</a:t>
            </a:r>
          </a:p>
          <a:p>
            <a:pPr marL="116451" indent="-349352">
              <a:buFont typeface="+mj-lt"/>
              <a:buAutoNum type="arabicPeriod"/>
            </a:pPr>
            <a:r>
              <a:rPr lang="en-US" b="1" dirty="0"/>
              <a:t>Unit Pay: </a:t>
            </a:r>
            <a:r>
              <a:rPr lang="en-US" dirty="0"/>
              <a:t>The unit pays for members’ registrations when due, or </a:t>
            </a:r>
          </a:p>
          <a:p>
            <a:pPr marL="116451" indent="-349352">
              <a:buFont typeface="+mj-lt"/>
              <a:buAutoNum type="arabicPeriod"/>
            </a:pPr>
            <a:r>
              <a:rPr lang="en-US" b="1" dirty="0"/>
              <a:t>Self Pay or Family Pay</a:t>
            </a:r>
            <a:r>
              <a:rPr lang="en-US" dirty="0"/>
              <a:t>: Let members/parents manage renewals, or</a:t>
            </a:r>
          </a:p>
          <a:p>
            <a:pPr marL="116451" indent="-349352">
              <a:buFont typeface="+mj-lt"/>
              <a:buAutoNum type="arabicPeriod"/>
            </a:pPr>
            <a:r>
              <a:rPr lang="en-US" b="1" dirty="0"/>
              <a:t>Unit pays for some while families pay for others – Hybrid version</a:t>
            </a:r>
          </a:p>
          <a:p>
            <a:pPr marL="116451" indent="-349352">
              <a:buFont typeface="+mj-lt"/>
              <a:buAutoNum type="arabicPeriod"/>
            </a:pPr>
            <a:endParaRPr lang="en-US" dirty="0"/>
          </a:p>
          <a:p>
            <a:pPr defTabSz="931604">
              <a:defRPr/>
            </a:pPr>
            <a:r>
              <a:rPr lang="en-US" dirty="0"/>
              <a:t>Units also need to decide whether to manually approve adults or allow that to happen automatically. </a:t>
            </a:r>
          </a:p>
          <a:p>
            <a:endParaRPr lang="en-US" dirty="0"/>
          </a:p>
          <a:p>
            <a:endParaRPr lang="en-US" dirty="0"/>
          </a:p>
        </p:txBody>
      </p:sp>
      <p:sp>
        <p:nvSpPr>
          <p:cNvPr id="4" name="Slide Number Placeholder 3"/>
          <p:cNvSpPr>
            <a:spLocks noGrp="1"/>
          </p:cNvSpPr>
          <p:nvPr>
            <p:ph type="sldNum" sz="quarter" idx="5"/>
          </p:nvPr>
        </p:nvSpPr>
        <p:spPr/>
        <p:txBody>
          <a:bodyPr/>
          <a:lstStyle/>
          <a:p>
            <a:fld id="{FCBE1668-4D6A-4C8F-8C32-819FE6F32F94}" type="slidenum">
              <a:rPr lang="en-US" smtClean="0"/>
              <a:pPr/>
              <a:t>19</a:t>
            </a:fld>
            <a:endParaRPr lang="en-US" dirty="0"/>
          </a:p>
        </p:txBody>
      </p:sp>
    </p:spTree>
    <p:extLst>
      <p:ext uri="{BB962C8B-B14F-4D97-AF65-F5344CB8AC3E}">
        <p14:creationId xmlns:p14="http://schemas.microsoft.com/office/powerpoint/2010/main" val="200788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Member Renewal flyer is a good communication piece and should have been sent to all Unit Key 3 leaders. </a:t>
            </a:r>
          </a:p>
        </p:txBody>
      </p:sp>
      <p:sp>
        <p:nvSpPr>
          <p:cNvPr id="4" name="Slide Number Placeholder 3"/>
          <p:cNvSpPr>
            <a:spLocks noGrp="1"/>
          </p:cNvSpPr>
          <p:nvPr>
            <p:ph type="sldNum" sz="quarter" idx="5"/>
          </p:nvPr>
        </p:nvSpPr>
        <p:spPr/>
        <p:txBody>
          <a:bodyPr/>
          <a:lstStyle/>
          <a:p>
            <a:fld id="{B5D207B0-5271-4B48-8F11-F6D90584FECD}" type="slidenum">
              <a:rPr lang="en-US" smtClean="0"/>
              <a:pPr/>
              <a:t>2</a:t>
            </a:fld>
            <a:endParaRPr lang="en-US" dirty="0"/>
          </a:p>
        </p:txBody>
      </p:sp>
    </p:spTree>
    <p:extLst>
      <p:ext uri="{BB962C8B-B14F-4D97-AF65-F5344CB8AC3E}">
        <p14:creationId xmlns:p14="http://schemas.microsoft.com/office/powerpoint/2010/main" val="2191182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is a sample email that may have been sent by the District Commissioner to the Unit Key 3 Leaders. A quick reminder that units need to answer the all-important question: will the Unit Pay or will the member /family pay or will the unit use a combination of both?</a:t>
            </a:r>
          </a:p>
        </p:txBody>
      </p:sp>
      <p:sp>
        <p:nvSpPr>
          <p:cNvPr id="4" name="Slide Number Placeholder 3"/>
          <p:cNvSpPr>
            <a:spLocks noGrp="1"/>
          </p:cNvSpPr>
          <p:nvPr>
            <p:ph type="sldNum" sz="quarter" idx="5"/>
          </p:nvPr>
        </p:nvSpPr>
        <p:spPr/>
        <p:txBody>
          <a:bodyPr/>
          <a:lstStyle/>
          <a:p>
            <a:fld id="{B5D207B0-5271-4B48-8F11-F6D90584FECD}" type="slidenum">
              <a:rPr lang="en-US" smtClean="0"/>
              <a:pPr/>
              <a:t>20</a:t>
            </a:fld>
            <a:endParaRPr lang="en-US" dirty="0"/>
          </a:p>
        </p:txBody>
      </p:sp>
    </p:spTree>
    <p:extLst>
      <p:ext uri="{BB962C8B-B14F-4D97-AF65-F5344CB8AC3E}">
        <p14:creationId xmlns:p14="http://schemas.microsoft.com/office/powerpoint/2010/main" val="45556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04">
              <a:defRPr/>
            </a:pPr>
            <a:r>
              <a:rPr lang="en-US" dirty="0"/>
              <a:t>Member Renewal Cycle for January &amp; September Joining Date.</a:t>
            </a:r>
          </a:p>
          <a:p>
            <a:pPr defTabSz="931604">
              <a:defRPr/>
            </a:pPr>
            <a:endParaRPr lang="en-US" dirty="0"/>
          </a:p>
          <a:p>
            <a:pPr defTabSz="931604">
              <a:defRPr/>
            </a:pPr>
            <a:r>
              <a:rPr lang="en-US" i="1" dirty="0">
                <a:solidFill>
                  <a:srgbClr val="7030A0"/>
                </a:solidFill>
              </a:rPr>
              <a:t>You don’t have to wait for an email to renew. </a:t>
            </a:r>
          </a:p>
          <a:p>
            <a:pPr defTabSz="931604">
              <a:defRPr/>
            </a:pPr>
            <a:endParaRPr lang="en-US" dirty="0"/>
          </a:p>
          <a:p>
            <a:pPr defTabSz="931604">
              <a:defRPr/>
            </a:pPr>
            <a:r>
              <a:rPr lang="en-US" dirty="0"/>
              <a:t>Do not procrastinate. </a:t>
            </a:r>
          </a:p>
          <a:p>
            <a:pPr defTabSz="931604">
              <a:defRPr/>
            </a:pPr>
            <a:endParaRPr lang="en-US" dirty="0"/>
          </a:p>
          <a:p>
            <a:pPr defTabSz="931604">
              <a:defRPr/>
            </a:pPr>
            <a:r>
              <a:rPr lang="en-US" dirty="0">
                <a:solidFill>
                  <a:srgbClr val="7030A0"/>
                </a:solidFill>
              </a:rPr>
              <a:t>Eventually, your unit’s member renewal will become a monthly process. </a:t>
            </a:r>
          </a:p>
          <a:p>
            <a:pPr defTabSz="931604">
              <a:defRPr/>
            </a:pPr>
            <a:endParaRPr lang="en-US" dirty="0"/>
          </a:p>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21</a:t>
            </a:fld>
            <a:endParaRPr lang="en-US" dirty="0"/>
          </a:p>
        </p:txBody>
      </p:sp>
    </p:spTree>
    <p:extLst>
      <p:ext uri="{BB962C8B-B14F-4D97-AF65-F5344CB8AC3E}">
        <p14:creationId xmlns:p14="http://schemas.microsoft.com/office/powerpoint/2010/main" val="2595043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will send emails to the Key 3 Leaders. Here’s an example of two units showing a list of youth to be renewed as well as a list of adults renewing. </a:t>
            </a:r>
          </a:p>
          <a:p>
            <a:endParaRPr lang="en-US" dirty="0"/>
          </a:p>
          <a:p>
            <a:r>
              <a:rPr lang="en-US" dirty="0"/>
              <a:t>September 2024 email change: </a:t>
            </a:r>
          </a:p>
          <a:p>
            <a:pPr marL="171419" indent="-171419">
              <a:buFont typeface="Arial" panose="020B0604020202020204" pitchFamily="34" charset="0"/>
              <a:buChar char="•"/>
            </a:pPr>
            <a:r>
              <a:rPr lang="en-US" dirty="0"/>
              <a:t>National is working to separate the </a:t>
            </a:r>
            <a:r>
              <a:rPr lang="en-US" b="1" dirty="0"/>
              <a:t>Youth email notice </a:t>
            </a:r>
            <a:r>
              <a:rPr lang="en-US" dirty="0"/>
              <a:t>from the </a:t>
            </a:r>
            <a:r>
              <a:rPr lang="en-US" b="1" dirty="0"/>
              <a:t>Leader email notice</a:t>
            </a:r>
            <a:r>
              <a:rPr lang="en-US" dirty="0"/>
              <a:t>. </a:t>
            </a:r>
          </a:p>
          <a:p>
            <a:pPr marL="171419" indent="-171419">
              <a:buFont typeface="Arial" panose="020B0604020202020204" pitchFamily="34" charset="0"/>
              <a:buChar char="•"/>
            </a:pPr>
            <a:r>
              <a:rPr lang="en-US" dirty="0"/>
              <a:t>The change is likely to take place after Labor Day, 2024.</a:t>
            </a:r>
          </a:p>
          <a:p>
            <a:pPr marL="171419" indent="-171419">
              <a:buFont typeface="Arial" panose="020B0604020202020204" pitchFamily="34" charset="0"/>
              <a:buChar char="•"/>
            </a:pPr>
            <a:r>
              <a:rPr lang="en-US" dirty="0"/>
              <a:t>The emails will target the COR for Leader renewals and emails sent to Unit Leaders with Youth CC’d.</a:t>
            </a:r>
          </a:p>
          <a:p>
            <a:endParaRPr lang="en-US" dirty="0"/>
          </a:p>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22</a:t>
            </a:fld>
            <a:endParaRPr lang="en-US" dirty="0"/>
          </a:p>
        </p:txBody>
      </p:sp>
    </p:spTree>
    <p:extLst>
      <p:ext uri="{BB962C8B-B14F-4D97-AF65-F5344CB8AC3E}">
        <p14:creationId xmlns:p14="http://schemas.microsoft.com/office/powerpoint/2010/main" val="276322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email from national to a youth’s parents notifying them that the renewal application was not accepted. </a:t>
            </a:r>
          </a:p>
        </p:txBody>
      </p:sp>
      <p:sp>
        <p:nvSpPr>
          <p:cNvPr id="4" name="Slide Number Placeholder 3"/>
          <p:cNvSpPr>
            <a:spLocks noGrp="1"/>
          </p:cNvSpPr>
          <p:nvPr>
            <p:ph type="sldNum" sz="quarter" idx="5"/>
          </p:nvPr>
        </p:nvSpPr>
        <p:spPr/>
        <p:txBody>
          <a:bodyPr/>
          <a:lstStyle/>
          <a:p>
            <a:fld id="{B5D207B0-5271-4B48-8F11-F6D90584FECD}" type="slidenum">
              <a:rPr lang="en-US" smtClean="0"/>
              <a:pPr/>
              <a:t>23</a:t>
            </a:fld>
            <a:endParaRPr lang="en-US" dirty="0"/>
          </a:p>
        </p:txBody>
      </p:sp>
    </p:spTree>
    <p:extLst>
      <p:ext uri="{BB962C8B-B14F-4D97-AF65-F5344CB8AC3E}">
        <p14:creationId xmlns:p14="http://schemas.microsoft.com/office/powerpoint/2010/main" val="2607659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Another Reminder: </a:t>
            </a:r>
          </a:p>
          <a:p>
            <a:pPr algn="l"/>
            <a:endParaRPr lang="en-US" sz="1900" dirty="0">
              <a:latin typeface="Aptos" panose="020B0004020202020204" pitchFamily="34" charset="0"/>
            </a:endParaRPr>
          </a:p>
          <a:p>
            <a:pPr algn="l"/>
            <a:r>
              <a:rPr lang="en-US" sz="1900" dirty="0">
                <a:latin typeface="Aptos" panose="020B0004020202020204" pitchFamily="34" charset="0"/>
              </a:rPr>
              <a:t>There are three (3) methods for members to renew. </a:t>
            </a:r>
          </a:p>
          <a:p>
            <a:endParaRPr lang="en-US" sz="3100" dirty="0">
              <a:latin typeface="Aptos" panose="020B0004020202020204" pitchFamily="34" charset="0"/>
            </a:endParaRPr>
          </a:p>
          <a:p>
            <a:pPr marL="291126" indent="-524027">
              <a:buFont typeface="+mj-lt"/>
              <a:buAutoNum type="arabicPeriod"/>
            </a:pPr>
            <a:r>
              <a:rPr lang="en-US" sz="3100" dirty="0">
                <a:solidFill>
                  <a:srgbClr val="0000FF"/>
                </a:solidFill>
                <a:latin typeface="Aptos" panose="020B0004020202020204" pitchFamily="34" charset="0"/>
              </a:rPr>
              <a:t>Unit Pay</a:t>
            </a:r>
            <a:r>
              <a:rPr lang="en-US" sz="3100" dirty="0">
                <a:latin typeface="Aptos" panose="020B0004020202020204" pitchFamily="34" charset="0"/>
              </a:rPr>
              <a:t>: The unit pays for members’ registrations when due, or </a:t>
            </a:r>
          </a:p>
          <a:p>
            <a:pPr marL="291126" indent="-524027">
              <a:buFont typeface="+mj-lt"/>
              <a:buAutoNum type="arabicPeriod"/>
            </a:pPr>
            <a:r>
              <a:rPr lang="en-US" sz="3100" dirty="0">
                <a:solidFill>
                  <a:srgbClr val="0000FF"/>
                </a:solidFill>
                <a:latin typeface="Aptos" panose="020B0004020202020204" pitchFamily="34" charset="0"/>
              </a:rPr>
              <a:t>Self Pay </a:t>
            </a:r>
            <a:r>
              <a:rPr lang="en-US" sz="3100" dirty="0">
                <a:latin typeface="Aptos" panose="020B0004020202020204" pitchFamily="34" charset="0"/>
              </a:rPr>
              <a:t>or Family Pay: Let members/parents manage renewals, or</a:t>
            </a:r>
          </a:p>
          <a:p>
            <a:pPr marL="291126" indent="-524027">
              <a:buFont typeface="+mj-lt"/>
              <a:buAutoNum type="arabicPeriod"/>
            </a:pPr>
            <a:r>
              <a:rPr lang="en-US" sz="3100" dirty="0">
                <a:solidFill>
                  <a:srgbClr val="0000FF"/>
                </a:solidFill>
                <a:latin typeface="Aptos" panose="020B0004020202020204" pitchFamily="34" charset="0"/>
              </a:rPr>
              <a:t>Unit pay</a:t>
            </a:r>
            <a:r>
              <a:rPr lang="en-US" sz="3100" dirty="0">
                <a:latin typeface="Aptos" panose="020B0004020202020204" pitchFamily="34" charset="0"/>
              </a:rPr>
              <a:t>s for some while </a:t>
            </a:r>
            <a:r>
              <a:rPr lang="en-US" sz="3100" dirty="0">
                <a:solidFill>
                  <a:srgbClr val="0000FF"/>
                </a:solidFill>
                <a:latin typeface="Aptos" panose="020B0004020202020204" pitchFamily="34" charset="0"/>
              </a:rPr>
              <a:t>families pay </a:t>
            </a:r>
            <a:r>
              <a:rPr lang="en-US" sz="3100" dirty="0">
                <a:latin typeface="Aptos" panose="020B0004020202020204" pitchFamily="34" charset="0"/>
              </a:rPr>
              <a:t>for others</a:t>
            </a:r>
          </a:p>
          <a:p>
            <a:pPr algn="l"/>
            <a:endParaRPr lang="en-US" sz="19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5D207B0-5271-4B48-8F11-F6D90584FECD}" type="slidenum">
              <a:rPr lang="en-US" smtClean="0"/>
              <a:pPr/>
              <a:t>24</a:t>
            </a:fld>
            <a:endParaRPr lang="en-US" dirty="0"/>
          </a:p>
        </p:txBody>
      </p:sp>
    </p:spTree>
    <p:extLst>
      <p:ext uri="{BB962C8B-B14F-4D97-AF65-F5344CB8AC3E}">
        <p14:creationId xmlns:p14="http://schemas.microsoft.com/office/powerpoint/2010/main" val="1818892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f295124bfb_0_40:notes"/>
          <p:cNvSpPr>
            <a:spLocks noGrp="1" noRot="1" noChangeAspect="1"/>
          </p:cNvSpPr>
          <p:nvPr>
            <p:ph type="sldImg" idx="2"/>
          </p:nvPr>
        </p:nvSpPr>
        <p:spPr>
          <a:xfrm>
            <a:off x="389773" y="697230"/>
            <a:ext cx="623146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f295124bfb_0_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f295124bfb_0_40:notes"/>
          <p:cNvSpPr>
            <a:spLocks noGrp="1" noRot="1" noChangeAspect="1"/>
          </p:cNvSpPr>
          <p:nvPr>
            <p:ph type="sldImg" idx="2"/>
          </p:nvPr>
        </p:nvSpPr>
        <p:spPr>
          <a:xfrm>
            <a:off x="389773" y="697230"/>
            <a:ext cx="623146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f295124bfb_0_4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In the next section, we will discuss family and individuals who choose to pay and submit the renewal themselves. </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27</a:t>
            </a:fld>
            <a:endParaRPr lang="en-US" dirty="0"/>
          </a:p>
        </p:txBody>
      </p:sp>
    </p:spTree>
    <p:extLst>
      <p:ext uri="{BB962C8B-B14F-4D97-AF65-F5344CB8AC3E}">
        <p14:creationId xmlns:p14="http://schemas.microsoft.com/office/powerpoint/2010/main" val="151323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An e-mail will be sent two months (60 days) before your registration expires. Reminder, there is also a “</a:t>
            </a:r>
            <a:r>
              <a:rPr lang="en-US" sz="1900" u="sng" dirty="0">
                <a:latin typeface="Aptos" panose="020B0004020202020204" pitchFamily="34" charset="0"/>
              </a:rPr>
              <a:t>reminder notice</a:t>
            </a:r>
            <a:r>
              <a:rPr lang="en-US" sz="1900" dirty="0">
                <a:latin typeface="Aptos" panose="020B0004020202020204" pitchFamily="34" charset="0"/>
              </a:rPr>
              <a:t>” found in My.Scouting, as shown on the screen and there is also a reminder notice in “Scoutbook plus” showing you that you have a renewal with a link to take you to My.Scouting, where you can connect with your application and make your renewal.</a:t>
            </a:r>
          </a:p>
          <a:p>
            <a:pPr algn="l"/>
            <a:endParaRPr lang="en-US" sz="1900" dirty="0">
              <a:latin typeface="Aptos" panose="020B0004020202020204" pitchFamily="34" charset="0"/>
            </a:endParaRPr>
          </a:p>
          <a:p>
            <a:pPr algn="l"/>
            <a:r>
              <a:rPr lang="en-US" sz="1900" dirty="0">
                <a:latin typeface="Aptos" panose="020B0004020202020204" pitchFamily="34" charset="0"/>
              </a:rPr>
              <a:t>Within My.Scouting there's a tab called “</a:t>
            </a:r>
            <a:r>
              <a:rPr lang="en-US" sz="1900" b="1" u="sng" dirty="0">
                <a:latin typeface="Aptos" panose="020B0004020202020204" pitchFamily="34" charset="0"/>
              </a:rPr>
              <a:t>my applications</a:t>
            </a:r>
            <a:r>
              <a:rPr lang="en-US" sz="1900" dirty="0">
                <a:latin typeface="Aptos" panose="020B0004020202020204" pitchFamily="34" charset="0"/>
              </a:rPr>
              <a:t>” if you've never been here before, this is where </a:t>
            </a:r>
            <a:r>
              <a:rPr lang="en-US" sz="1900" u="sng" dirty="0">
                <a:latin typeface="Aptos" panose="020B0004020202020204" pitchFamily="34" charset="0"/>
              </a:rPr>
              <a:t>all your registrations </a:t>
            </a:r>
            <a:r>
              <a:rPr lang="en-US" sz="1900" dirty="0">
                <a:latin typeface="Aptos" panose="020B0004020202020204" pitchFamily="34" charset="0"/>
              </a:rPr>
              <a:t>and </a:t>
            </a:r>
            <a:r>
              <a:rPr lang="en-US" sz="1900" u="sng" dirty="0">
                <a:latin typeface="Aptos" panose="020B0004020202020204" pitchFamily="34" charset="0"/>
              </a:rPr>
              <a:t>your child’s registration </a:t>
            </a:r>
            <a:r>
              <a:rPr lang="en-US" sz="1900" dirty="0">
                <a:latin typeface="Aptos" panose="020B0004020202020204" pitchFamily="34" charset="0"/>
              </a:rPr>
              <a:t>plus any </a:t>
            </a:r>
            <a:r>
              <a:rPr lang="en-US" sz="1900" u="sng" dirty="0">
                <a:latin typeface="Aptos" panose="020B0004020202020204" pitchFamily="34" charset="0"/>
              </a:rPr>
              <a:t>multiples you might have</a:t>
            </a:r>
            <a:r>
              <a:rPr lang="en-US" sz="1900" dirty="0">
                <a:latin typeface="Aptos" panose="020B0004020202020204" pitchFamily="34" charset="0"/>
              </a:rPr>
              <a:t>, are listed and where you make your renewal.</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28</a:t>
            </a:fld>
            <a:endParaRPr lang="en-US" dirty="0"/>
          </a:p>
        </p:txBody>
      </p:sp>
    </p:spTree>
    <p:extLst>
      <p:ext uri="{BB962C8B-B14F-4D97-AF65-F5344CB8AC3E}">
        <p14:creationId xmlns:p14="http://schemas.microsoft.com/office/powerpoint/2010/main" val="1151264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In this example the adult has one registration as the COR </a:t>
            </a:r>
            <a:r>
              <a:rPr lang="en-US" sz="1900" b="1" dirty="0">
                <a:latin typeface="Aptos" panose="020B0004020202020204" pitchFamily="34" charset="0"/>
              </a:rPr>
              <a:t>Chartered Org Rep. </a:t>
            </a:r>
            <a:r>
              <a:rPr lang="en-US" sz="1900" dirty="0">
                <a:latin typeface="Aptos" panose="020B0004020202020204" pitchFamily="34" charset="0"/>
              </a:rPr>
              <a:t> All they need to do is click on the start renewal button and bring up any other registration details that need to be reviewed.</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29</a:t>
            </a:fld>
            <a:endParaRPr lang="en-US" dirty="0"/>
          </a:p>
        </p:txBody>
      </p:sp>
    </p:spTree>
    <p:extLst>
      <p:ext uri="{BB962C8B-B14F-4D97-AF65-F5344CB8AC3E}">
        <p14:creationId xmlns:p14="http://schemas.microsoft.com/office/powerpoint/2010/main" val="162595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Recharter is now </a:t>
            </a:r>
            <a:r>
              <a:rPr lang="en-US" u="sng" dirty="0"/>
              <a:t>Unit Renewal</a:t>
            </a:r>
            <a:r>
              <a:rPr lang="en-US" dirty="0"/>
              <a:t>. Units will renew on an annual basis through the Organizational Manager in my.Scouting.</a:t>
            </a:r>
          </a:p>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a:t>
            </a:fld>
            <a:endParaRPr lang="en-US" dirty="0"/>
          </a:p>
        </p:txBody>
      </p:sp>
    </p:spTree>
    <p:extLst>
      <p:ext uri="{BB962C8B-B14F-4D97-AF65-F5344CB8AC3E}">
        <p14:creationId xmlns:p14="http://schemas.microsoft.com/office/powerpoint/2010/main" val="4027600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We are now looking at the current membership that this person has, we can see the primary registration as the chartered Org Rep, but they all are also multipled as a committee member in the pack and also a chartered org Rep for the troop.</a:t>
            </a:r>
          </a:p>
          <a:p>
            <a:pPr algn="l"/>
            <a:endParaRPr lang="en-US" sz="1900" dirty="0">
              <a:latin typeface="Aptos" panose="020B0004020202020204" pitchFamily="34" charset="0"/>
            </a:endParaRPr>
          </a:p>
          <a:p>
            <a:pPr algn="l"/>
            <a:r>
              <a:rPr lang="en-US" sz="1900" dirty="0">
                <a:latin typeface="Aptos" panose="020B0004020202020204" pitchFamily="34" charset="0"/>
              </a:rPr>
              <a:t>We only want to pay in one position so a primary position must be selected, and it will default to the previous year's primary position. If a change needs to be made, for example this person is no longer going to be active in the pack and only the troop that selection can be made at this time.</a:t>
            </a:r>
          </a:p>
          <a:p>
            <a:pPr algn="l"/>
            <a:endParaRPr lang="en-US" sz="1900" dirty="0">
              <a:latin typeface="Aptos" panose="020B0004020202020204" pitchFamily="34" charset="0"/>
            </a:endParaRPr>
          </a:p>
          <a:p>
            <a:pPr algn="l"/>
            <a:r>
              <a:rPr lang="en-US" sz="1900" dirty="0">
                <a:latin typeface="Aptos" panose="020B0004020202020204" pitchFamily="34" charset="0"/>
              </a:rPr>
              <a:t>The person can also remove any positions that they will not be renewing for the next year then the next step is to go to payment.</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30</a:t>
            </a:fld>
            <a:endParaRPr lang="en-US" dirty="0"/>
          </a:p>
        </p:txBody>
      </p:sp>
    </p:spTree>
    <p:extLst>
      <p:ext uri="{BB962C8B-B14F-4D97-AF65-F5344CB8AC3E}">
        <p14:creationId xmlns:p14="http://schemas.microsoft.com/office/powerpoint/2010/main" val="1983626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You will be asked to review the terms and conditions and type in your name, then click on “Go to checkout summary”.</a:t>
            </a:r>
          </a:p>
          <a:p>
            <a:pPr algn="l"/>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31</a:t>
            </a:fld>
            <a:endParaRPr lang="en-US" dirty="0"/>
          </a:p>
        </p:txBody>
      </p:sp>
    </p:spTree>
    <p:extLst>
      <p:ext uri="{BB962C8B-B14F-4D97-AF65-F5344CB8AC3E}">
        <p14:creationId xmlns:p14="http://schemas.microsoft.com/office/powerpoint/2010/main" val="2832363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You are now presented the summary of the expenses, in this example, they are renewing as an adult, their council has a program fee, there is a 3% administration charge and this</a:t>
            </a:r>
          </a:p>
          <a:p>
            <a:pPr algn="l"/>
            <a:r>
              <a:rPr lang="en-US" sz="1900" dirty="0">
                <a:latin typeface="Aptos" panose="020B0004020202020204" pitchFamily="34" charset="0"/>
              </a:rPr>
              <a:t>person has selected Scouts Life magazine to renew. The total is $94.76. At this point you scroll down to enter your payment method.</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32</a:t>
            </a:fld>
            <a:endParaRPr lang="en-US" dirty="0"/>
          </a:p>
        </p:txBody>
      </p:sp>
    </p:spTree>
    <p:extLst>
      <p:ext uri="{BB962C8B-B14F-4D97-AF65-F5344CB8AC3E}">
        <p14:creationId xmlns:p14="http://schemas.microsoft.com/office/powerpoint/2010/main" val="2147270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The billing address is auto populated for the primary address you have on file, but you can change it too. You have the ability to restart the process completely if needed, but if everything is correct then you click ”Place Order” and the payment is made, an e-mail will be sent acknowledging the payment and you have renewed your registration in the Boy Scouts of America for another 12 months.</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33</a:t>
            </a:fld>
            <a:endParaRPr lang="en-US" dirty="0"/>
          </a:p>
        </p:txBody>
      </p:sp>
    </p:spTree>
    <p:extLst>
      <p:ext uri="{BB962C8B-B14F-4D97-AF65-F5344CB8AC3E}">
        <p14:creationId xmlns:p14="http://schemas.microsoft.com/office/powerpoint/2010/main" val="4230256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How the unit can pay and renew membership using My.Scouting and the “Roster” tool. The unit can renew adults or youth members, that's entirely up to the unit.</a:t>
            </a:r>
          </a:p>
          <a:p>
            <a:pPr algn="l"/>
            <a:endParaRPr lang="en-US" sz="1900" dirty="0">
              <a:latin typeface="Aptos" panose="020B0004020202020204" pitchFamily="34" charset="0"/>
            </a:endParaRPr>
          </a:p>
          <a:p>
            <a:r>
              <a:rPr lang="en-US" sz="1900" dirty="0">
                <a:latin typeface="Aptos" panose="020B0004020202020204" pitchFamily="34" charset="0"/>
              </a:rPr>
              <a:t>Reminder: </a:t>
            </a:r>
            <a:r>
              <a:rPr lang="en-US" i="1" dirty="0">
                <a:solidFill>
                  <a:srgbClr val="7030A0"/>
                </a:solidFill>
              </a:rPr>
              <a:t>Member renewal will become a monthly process for most units.</a:t>
            </a:r>
          </a:p>
          <a:p>
            <a:endParaRPr lang="en-US" i="1" dirty="0">
              <a:solidFill>
                <a:srgbClr val="7030A0"/>
              </a:solidFill>
            </a:endParaRPr>
          </a:p>
          <a:p>
            <a:pPr algn="l"/>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34</a:t>
            </a:fld>
            <a:endParaRPr lang="en-US" dirty="0"/>
          </a:p>
        </p:txBody>
      </p:sp>
    </p:spTree>
    <p:extLst>
      <p:ext uri="{BB962C8B-B14F-4D97-AF65-F5344CB8AC3E}">
        <p14:creationId xmlns:p14="http://schemas.microsoft.com/office/powerpoint/2010/main" val="3228240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The “Unit Will Pay” for renewal applications check box has been removed temporarily. </a:t>
            </a:r>
          </a:p>
          <a:p>
            <a:pPr algn="l"/>
            <a:endParaRPr lang="en-US" sz="1900" dirty="0">
              <a:latin typeface="Aptos" panose="020B0004020202020204" pitchFamily="34" charset="0"/>
            </a:endParaRPr>
          </a:p>
          <a:p>
            <a:pPr algn="l"/>
            <a:endParaRPr lang="en-US" sz="1900" dirty="0">
              <a:latin typeface="Aptos" panose="020B0004020202020204" pitchFamily="34" charset="0"/>
            </a:endParaRPr>
          </a:p>
          <a:p>
            <a:pPr algn="l"/>
            <a:r>
              <a:rPr lang="en-US" sz="1900" dirty="0">
                <a:latin typeface="Aptos" panose="020B0004020202020204" pitchFamily="34" charset="0"/>
              </a:rPr>
              <a:t>When it is repaired: </a:t>
            </a:r>
          </a:p>
          <a:p>
            <a:pPr algn="l"/>
            <a:r>
              <a:rPr lang="en-US" sz="1900" dirty="0">
                <a:latin typeface="Aptos" panose="020B0004020202020204" pitchFamily="34" charset="0"/>
              </a:rPr>
              <a:t>If a unit chooses to make membership renewal payments, one of the unit “Key-3” will need to go to Organization Manager, and in the “settings” tab, there's an option to select the “</a:t>
            </a:r>
            <a:r>
              <a:rPr lang="en-US" sz="1900" u="sng" dirty="0">
                <a:latin typeface="Aptos" panose="020B0004020202020204" pitchFamily="34" charset="0"/>
              </a:rPr>
              <a:t>Renewal Payment</a:t>
            </a:r>
            <a:r>
              <a:rPr lang="en-US" sz="1900" dirty="0">
                <a:latin typeface="Aptos" panose="020B0004020202020204" pitchFamily="34" charset="0"/>
              </a:rPr>
              <a:t>”, this will allow the unit to process renewals. </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35</a:t>
            </a:fld>
            <a:endParaRPr lang="en-US" dirty="0"/>
          </a:p>
        </p:txBody>
      </p:sp>
    </p:spTree>
    <p:extLst>
      <p:ext uri="{BB962C8B-B14F-4D97-AF65-F5344CB8AC3E}">
        <p14:creationId xmlns:p14="http://schemas.microsoft.com/office/powerpoint/2010/main" val="1522445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In Organization Manager there is a new roster feature. It will be live within that 60-day window to renew registration. </a:t>
            </a:r>
          </a:p>
          <a:p>
            <a:pPr algn="l"/>
            <a:endParaRPr lang="en-US" sz="1900" dirty="0">
              <a:latin typeface="Aptos" panose="020B0004020202020204" pitchFamily="34" charset="0"/>
            </a:endParaRPr>
          </a:p>
          <a:p>
            <a:pPr algn="l"/>
            <a:r>
              <a:rPr lang="en-US" sz="1900" dirty="0">
                <a:latin typeface="Aptos" panose="020B0004020202020204" pitchFamily="34" charset="0"/>
              </a:rPr>
              <a:t>The process is very simple. The unit checks the boxes on the far-left side for those members they want to renew and then click the renew button up in that Gray header, at the top of the roster bar. </a:t>
            </a:r>
          </a:p>
          <a:p>
            <a:pPr algn="l"/>
            <a:endParaRPr lang="en-US" sz="1900" dirty="0">
              <a:latin typeface="Aptos" panose="020B0004020202020204" pitchFamily="34" charset="0"/>
            </a:endParaRPr>
          </a:p>
          <a:p>
            <a:pPr algn="l"/>
            <a:r>
              <a:rPr lang="en-US" sz="1900" dirty="0">
                <a:latin typeface="Aptos" panose="020B0004020202020204" pitchFamily="34" charset="0"/>
              </a:rPr>
              <a:t>In the sample, 3 youth have been selected. </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36</a:t>
            </a:fld>
            <a:endParaRPr lang="en-US" dirty="0"/>
          </a:p>
        </p:txBody>
      </p:sp>
    </p:spTree>
    <p:extLst>
      <p:ext uri="{BB962C8B-B14F-4D97-AF65-F5344CB8AC3E}">
        <p14:creationId xmlns:p14="http://schemas.microsoft.com/office/powerpoint/2010/main" val="3190913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Once the “renew” tab is clicked, the bottom of the page opens to show the “Membership Renewal Order” details and the “Unit Paid Membership Renewal Batch” details. In our example you'll see the three youth are selected, looking at the “Batch” section on the bottom, they would click the “Go to Payment” tab to continue.</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37</a:t>
            </a:fld>
            <a:endParaRPr lang="en-US" dirty="0"/>
          </a:p>
        </p:txBody>
      </p:sp>
    </p:spTree>
    <p:extLst>
      <p:ext uri="{BB962C8B-B14F-4D97-AF65-F5344CB8AC3E}">
        <p14:creationId xmlns:p14="http://schemas.microsoft.com/office/powerpoint/2010/main" val="1073720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This brings us to a view of the membership selected and the option to make any edits such as Scout Life magazine subscription or whether this is a primary position. </a:t>
            </a:r>
          </a:p>
          <a:p>
            <a:pPr algn="l"/>
            <a:endParaRPr lang="en-US" sz="1900" dirty="0">
              <a:latin typeface="Aptos" panose="020B0004020202020204" pitchFamily="34" charset="0"/>
            </a:endParaRPr>
          </a:p>
          <a:p>
            <a:pPr algn="l"/>
            <a:r>
              <a:rPr lang="en-US" sz="1900" dirty="0">
                <a:latin typeface="Aptos" panose="020B0004020202020204" pitchFamily="34" charset="0"/>
              </a:rPr>
              <a:t>When all those edits are corrected Click “Create Renewal Order”.</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38</a:t>
            </a:fld>
            <a:endParaRPr lang="en-US" dirty="0"/>
          </a:p>
        </p:txBody>
      </p:sp>
    </p:spTree>
    <p:extLst>
      <p:ext uri="{BB962C8B-B14F-4D97-AF65-F5344CB8AC3E}">
        <p14:creationId xmlns:p14="http://schemas.microsoft.com/office/powerpoint/2010/main" val="472375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The “Payment Summary” is now displayed, and we see we have our three youth, two with “Scout Life Magazine”, we have the council program fee and the administration charge of 3%. </a:t>
            </a:r>
          </a:p>
          <a:p>
            <a:pPr algn="l"/>
            <a:endParaRPr lang="en-US" sz="1900" dirty="0">
              <a:latin typeface="Aptos" panose="020B0004020202020204" pitchFamily="34" charset="0"/>
            </a:endParaRPr>
          </a:p>
          <a:p>
            <a:pPr algn="l"/>
            <a:r>
              <a:rPr lang="en-US" sz="1900" dirty="0">
                <a:latin typeface="Aptos" panose="020B0004020202020204" pitchFamily="34" charset="0"/>
              </a:rPr>
              <a:t>This totals up and the unit have the ability to use a saved payment method such as the credit card that we just used to renew Susan, or you can add a new payment method. The units have an option to use a credit card or an ACH. The credit card charges the 3% administration fee the ACH charges a $1.00 fee.</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39</a:t>
            </a:fld>
            <a:endParaRPr lang="en-US" dirty="0"/>
          </a:p>
        </p:txBody>
      </p:sp>
    </p:spTree>
    <p:extLst>
      <p:ext uri="{BB962C8B-B14F-4D97-AF65-F5344CB8AC3E}">
        <p14:creationId xmlns:p14="http://schemas.microsoft.com/office/powerpoint/2010/main" val="253814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f295124bfb_0_31:notes"/>
          <p:cNvSpPr>
            <a:spLocks noGrp="1" noRot="1" noChangeAspect="1"/>
          </p:cNvSpPr>
          <p:nvPr>
            <p:ph type="sldImg" idx="2"/>
          </p:nvPr>
        </p:nvSpPr>
        <p:spPr>
          <a:xfrm>
            <a:off x="389773" y="697230"/>
            <a:ext cx="623146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f295124bfb_0_3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dirty="0"/>
              <a:t>Update</a:t>
            </a:r>
            <a:r>
              <a:rPr lang="en-US" baseline="0" dirty="0"/>
              <a:t> Unit settings in Organization Manager.</a:t>
            </a:r>
          </a:p>
          <a:p>
            <a:r>
              <a:rPr lang="en-US" baseline="0" dirty="0"/>
              <a:t>You can enter a credit card to be used for payments if you wish.</a:t>
            </a:r>
          </a:p>
          <a:p>
            <a:r>
              <a:rPr lang="en-US" baseline="0" dirty="0"/>
              <a:t>Set youth applications to be approved automatically.</a:t>
            </a:r>
          </a:p>
          <a:p>
            <a:r>
              <a:rPr lang="en-US" baseline="0" dirty="0"/>
              <a:t>Allow Adult applications.</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The unit can print out a copy of the renewal order that they create by selecting who they want to renew and then under the “print” option up at the top of the roster page a choice called “Unit Payment of Membership Renewal” this is how the unit could create a paper copy to save for their unit records or take to the council office.</a:t>
            </a:r>
          </a:p>
          <a:p>
            <a:pPr algn="l"/>
            <a:endParaRPr lang="en-US" sz="1900" dirty="0">
              <a:latin typeface="Aptos" panose="020B0004020202020204" pitchFamily="34" charset="0"/>
            </a:endParaRPr>
          </a:p>
          <a:p>
            <a:pPr algn="l"/>
            <a:r>
              <a:rPr lang="en-US" sz="1900" dirty="0">
                <a:latin typeface="Aptos" panose="020B0004020202020204" pitchFamily="34" charset="0"/>
              </a:rPr>
              <a:t>The circled green “R” shows members who have already renewed.   </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40</a:t>
            </a:fld>
            <a:endParaRPr lang="en-US" dirty="0"/>
          </a:p>
        </p:txBody>
      </p:sp>
    </p:spTree>
    <p:extLst>
      <p:ext uri="{BB962C8B-B14F-4D97-AF65-F5344CB8AC3E}">
        <p14:creationId xmlns:p14="http://schemas.microsoft.com/office/powerpoint/2010/main" val="12832141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On the screen is a sample of what is created, this can be reviewed and if all is correct, then they can export it as a PDF file to send it to the council and make the payment. We want to give the unit as many opportunities to renew their membership as possible. </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41</a:t>
            </a:fld>
            <a:endParaRPr lang="en-US" dirty="0"/>
          </a:p>
        </p:txBody>
      </p:sp>
    </p:spTree>
    <p:extLst>
      <p:ext uri="{BB962C8B-B14F-4D97-AF65-F5344CB8AC3E}">
        <p14:creationId xmlns:p14="http://schemas.microsoft.com/office/powerpoint/2010/main" val="1883082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Frequently asked Questions are added monthly to the National website. Check back to see more. </a:t>
            </a:r>
          </a:p>
        </p:txBody>
      </p:sp>
      <p:sp>
        <p:nvSpPr>
          <p:cNvPr id="4" name="Slide Number Placeholder 3"/>
          <p:cNvSpPr>
            <a:spLocks noGrp="1"/>
          </p:cNvSpPr>
          <p:nvPr>
            <p:ph type="sldNum" sz="quarter" idx="5"/>
          </p:nvPr>
        </p:nvSpPr>
        <p:spPr/>
        <p:txBody>
          <a:bodyPr/>
          <a:lstStyle/>
          <a:p>
            <a:fld id="{B5D207B0-5271-4B48-8F11-F6D90584FECD}" type="slidenum">
              <a:rPr lang="en-US" smtClean="0"/>
              <a:pPr/>
              <a:t>42</a:t>
            </a:fld>
            <a:endParaRPr lang="en-US" dirty="0"/>
          </a:p>
        </p:txBody>
      </p:sp>
    </p:spTree>
    <p:extLst>
      <p:ext uri="{BB962C8B-B14F-4D97-AF65-F5344CB8AC3E}">
        <p14:creationId xmlns:p14="http://schemas.microsoft.com/office/powerpoint/2010/main" val="2016706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There are a number of reports district and unit leaders can find in Organization Manager. </a:t>
            </a:r>
          </a:p>
          <a:p>
            <a:pPr algn="l"/>
            <a:endParaRPr lang="en-US" sz="1900" dirty="0">
              <a:latin typeface="Aptos" panose="020B0004020202020204" pitchFamily="34" charset="0"/>
            </a:endParaRPr>
          </a:p>
          <a:p>
            <a:pPr algn="l"/>
            <a:r>
              <a:rPr lang="en-US" sz="1900" dirty="0">
                <a:latin typeface="Aptos" panose="020B0004020202020204" pitchFamily="34" charset="0"/>
              </a:rPr>
              <a:t>We are looking at the report section of Organization Manager for a Cub Scout Pack and you can see there are reports for “Members who have opted out”, Members Due to Renew”, and Members who have Renewed”, these reports are all available in Organization Manager at the Unit level, District level, and the Council level.</a:t>
            </a:r>
            <a:endParaRPr lang="en-US" dirty="0"/>
          </a:p>
        </p:txBody>
      </p:sp>
      <p:sp>
        <p:nvSpPr>
          <p:cNvPr id="4" name="Slide Number Placeholder 3"/>
          <p:cNvSpPr>
            <a:spLocks noGrp="1"/>
          </p:cNvSpPr>
          <p:nvPr>
            <p:ph type="sldNum" sz="quarter" idx="5"/>
          </p:nvPr>
        </p:nvSpPr>
        <p:spPr/>
        <p:txBody>
          <a:bodyPr/>
          <a:lstStyle/>
          <a:p>
            <a:fld id="{FCBE1668-4D6A-4C8F-8C32-819FE6F32F94}" type="slidenum">
              <a:rPr lang="en-US" smtClean="0"/>
              <a:pPr/>
              <a:t>43</a:t>
            </a:fld>
            <a:endParaRPr lang="en-US" dirty="0"/>
          </a:p>
        </p:txBody>
      </p:sp>
    </p:spTree>
    <p:extLst>
      <p:ext uri="{BB962C8B-B14F-4D97-AF65-F5344CB8AC3E}">
        <p14:creationId xmlns:p14="http://schemas.microsoft.com/office/powerpoint/2010/main" val="2691240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7030A0"/>
                </a:solidFill>
              </a:rPr>
              <a:t>It is the responsibility of the Unit Key 3 Leaders to meet with the charter partner annually. In some cases, you will need a charter partner agreement, and a facility use agreement signed by the charter partner. After the documents are signed, forward them to your Unit Commissioner or district Commissioner. They will then forward to the Council Registrar. </a:t>
            </a:r>
          </a:p>
          <a:p>
            <a:pPr algn="l"/>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44</a:t>
            </a:fld>
            <a:endParaRPr lang="en-US" dirty="0"/>
          </a:p>
        </p:txBody>
      </p:sp>
    </p:spTree>
    <p:extLst>
      <p:ext uri="{BB962C8B-B14F-4D97-AF65-F5344CB8AC3E}">
        <p14:creationId xmlns:p14="http://schemas.microsoft.com/office/powerpoint/2010/main" val="3973724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frequency of emails going to key 3 reminding them to approve membership renewals has been updated. The emails are now going on Tuesday and Thursday only and are now a batch email </a:t>
            </a:r>
            <a:r>
              <a:rPr lang="en-US" sz="1200" kern="1200" dirty="0" err="1">
                <a:solidFill>
                  <a:schemeClr val="tx1"/>
                </a:solidFill>
                <a:latin typeface="+mn-lt"/>
                <a:ea typeface="+mn-ea"/>
                <a:cs typeface="+mn-cs"/>
              </a:rPr>
              <a:t>vs</a:t>
            </a:r>
            <a:r>
              <a:rPr lang="en-US" sz="1200" kern="1200" dirty="0">
                <a:solidFill>
                  <a:schemeClr val="tx1"/>
                </a:solidFill>
                <a:latin typeface="+mn-lt"/>
                <a:ea typeface="+mn-ea"/>
                <a:cs typeface="+mn-cs"/>
              </a:rPr>
              <a:t> an individual email per person. So, one email will list all that are waiting to be approved instead of multiple emails.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Another change to the renewal approval reminder emails is that the email listing youth will only go to the unit leader and the Committee Chair and the email listing the adults will only go to the Chartered Organization Rep. As a reminder, Unit Key-3 get emails for leads on Tuesday and Thursday and Pending membership Applications on Wednesday and Friday.</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45</a:t>
            </a:fld>
            <a:endParaRPr lang="en-US" dirty="0"/>
          </a:p>
        </p:txBody>
      </p:sp>
    </p:spTree>
    <p:extLst>
      <p:ext uri="{BB962C8B-B14F-4D97-AF65-F5344CB8AC3E}">
        <p14:creationId xmlns:p14="http://schemas.microsoft.com/office/powerpoint/2010/main" val="4027600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33">
              <a:defRPr/>
            </a:pPr>
            <a:r>
              <a:rPr lang="en-US" dirty="0">
                <a:latin typeface="Aptos" panose="020B0004020202020204" pitchFamily="34" charset="0"/>
              </a:rPr>
              <a:t>There are plenty of resources found on the National website found here. </a:t>
            </a:r>
            <a:r>
              <a:rPr lang="en-US" dirty="0">
                <a:hlinkClick r:id="rId3"/>
              </a:rPr>
              <a:t>https://www.scouting.org/resources/unit-and-membership-renewal/</a:t>
            </a:r>
            <a:endParaRPr lang="en-US" dirty="0"/>
          </a:p>
          <a:p>
            <a:pPr defTabSz="914233">
              <a:defRPr/>
            </a:pPr>
            <a:endParaRPr lang="en-US" dirty="0"/>
          </a:p>
          <a:p>
            <a:pPr defTabSz="914233">
              <a:defRPr/>
            </a:pPr>
            <a:endParaRPr lang="en-US" dirty="0"/>
          </a:p>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46</a:t>
            </a:fld>
            <a:endParaRPr lang="en-US" dirty="0"/>
          </a:p>
        </p:txBody>
      </p:sp>
    </p:spTree>
    <p:extLst>
      <p:ext uri="{BB962C8B-B14F-4D97-AF65-F5344CB8AC3E}">
        <p14:creationId xmlns:p14="http://schemas.microsoft.com/office/powerpoint/2010/main" val="3508880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Who Ya Gonna Call?</a:t>
            </a:r>
          </a:p>
          <a:p>
            <a:pPr algn="l"/>
            <a:endParaRPr lang="en-US" sz="1900" dirty="0">
              <a:latin typeface="Aptos" panose="020B0004020202020204" pitchFamily="34" charset="0"/>
            </a:endParaRPr>
          </a:p>
          <a:p>
            <a:pPr marL="285697" indent="-285697">
              <a:buFont typeface="Arial" panose="020B0604020202020204" pitchFamily="34" charset="0"/>
              <a:buChar char="•"/>
            </a:pPr>
            <a:r>
              <a:rPr lang="en-US" sz="1900" dirty="0">
                <a:latin typeface="Aptos" panose="020B0004020202020204" pitchFamily="34" charset="0"/>
              </a:rPr>
              <a:t>Unit Commissioner</a:t>
            </a:r>
          </a:p>
          <a:p>
            <a:pPr marL="285697" indent="-285697">
              <a:buFont typeface="Arial" panose="020B0604020202020204" pitchFamily="34" charset="0"/>
              <a:buChar char="•"/>
            </a:pPr>
            <a:r>
              <a:rPr lang="en-US" sz="1900" dirty="0">
                <a:latin typeface="Aptos" panose="020B0004020202020204" pitchFamily="34" charset="0"/>
              </a:rPr>
              <a:t>District Commissioner</a:t>
            </a:r>
          </a:p>
          <a:p>
            <a:pPr marL="285697" indent="-285697">
              <a:buFont typeface="Arial" panose="020B0604020202020204" pitchFamily="34" charset="0"/>
              <a:buChar char="•"/>
            </a:pPr>
            <a:r>
              <a:rPr lang="en-US" sz="1900" dirty="0">
                <a:latin typeface="Aptos" panose="020B0004020202020204" pitchFamily="34" charset="0"/>
              </a:rPr>
              <a:t>Assistant Council Commissioner for Unit &amp; Membership Renewal</a:t>
            </a:r>
          </a:p>
          <a:p>
            <a:pPr marL="285697" indent="-285697">
              <a:buFont typeface="Arial" panose="020B0604020202020204" pitchFamily="34" charset="0"/>
              <a:buChar char="•"/>
            </a:pPr>
            <a:r>
              <a:rPr lang="en-US" sz="1900" dirty="0">
                <a:latin typeface="Aptos" panose="020B0004020202020204" pitchFamily="34" charset="0"/>
              </a:rPr>
              <a:t>Council Commissioner</a:t>
            </a:r>
          </a:p>
          <a:p>
            <a:pPr marL="285697" indent="-285697">
              <a:buFont typeface="Arial" panose="020B0604020202020204" pitchFamily="34" charset="0"/>
              <a:buChar char="•"/>
            </a:pPr>
            <a:r>
              <a:rPr lang="en-US" sz="1900" dirty="0">
                <a:latin typeface="Aptos" panose="020B0004020202020204" pitchFamily="34" charset="0"/>
              </a:rPr>
              <a:t>Registrar</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47</a:t>
            </a:fld>
            <a:endParaRPr lang="en-US" dirty="0"/>
          </a:p>
        </p:txBody>
      </p:sp>
    </p:spTree>
    <p:extLst>
      <p:ext uri="{BB962C8B-B14F-4D97-AF65-F5344CB8AC3E}">
        <p14:creationId xmlns:p14="http://schemas.microsoft.com/office/powerpoint/2010/main" val="3308200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Member Fee infographics. </a:t>
            </a:r>
          </a:p>
        </p:txBody>
      </p:sp>
      <p:sp>
        <p:nvSpPr>
          <p:cNvPr id="4" name="Slide Number Placeholder 3"/>
          <p:cNvSpPr>
            <a:spLocks noGrp="1"/>
          </p:cNvSpPr>
          <p:nvPr>
            <p:ph type="sldNum" sz="quarter" idx="5"/>
          </p:nvPr>
        </p:nvSpPr>
        <p:spPr/>
        <p:txBody>
          <a:bodyPr/>
          <a:lstStyle/>
          <a:p>
            <a:fld id="{B5D207B0-5271-4B48-8F11-F6D90584FECD}" type="slidenum">
              <a:rPr lang="en-US" smtClean="0"/>
              <a:pPr/>
              <a:t>48</a:t>
            </a:fld>
            <a:endParaRPr lang="en-US" dirty="0"/>
          </a:p>
        </p:txBody>
      </p:sp>
    </p:spTree>
    <p:extLst>
      <p:ext uri="{BB962C8B-B14F-4D97-AF65-F5344CB8AC3E}">
        <p14:creationId xmlns:p14="http://schemas.microsoft.com/office/powerpoint/2010/main" val="2359605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is a sample email that may be sent by the District Commissioner to the LHC Members up for Renewal. A quick reminder that units need to answer the all-important question: will the Unit Pay or will the member /family pay or will the unit use a combination of both?</a:t>
            </a:r>
          </a:p>
        </p:txBody>
      </p:sp>
      <p:sp>
        <p:nvSpPr>
          <p:cNvPr id="4" name="Slide Number Placeholder 3"/>
          <p:cNvSpPr>
            <a:spLocks noGrp="1"/>
          </p:cNvSpPr>
          <p:nvPr>
            <p:ph type="sldNum" sz="quarter" idx="5"/>
          </p:nvPr>
        </p:nvSpPr>
        <p:spPr/>
        <p:txBody>
          <a:bodyPr/>
          <a:lstStyle/>
          <a:p>
            <a:fld id="{B5D207B0-5271-4B48-8F11-F6D90584FECD}" type="slidenum">
              <a:rPr lang="en-US" smtClean="0"/>
              <a:pPr/>
              <a:t>49</a:t>
            </a:fld>
            <a:endParaRPr lang="en-US" dirty="0"/>
          </a:p>
        </p:txBody>
      </p:sp>
    </p:spTree>
    <p:extLst>
      <p:ext uri="{BB962C8B-B14F-4D97-AF65-F5344CB8AC3E}">
        <p14:creationId xmlns:p14="http://schemas.microsoft.com/office/powerpoint/2010/main" val="188202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1188" y="685800"/>
            <a:ext cx="3017837" cy="1698625"/>
          </a:xfrm>
        </p:spPr>
      </p:sp>
      <p:sp>
        <p:nvSpPr>
          <p:cNvPr id="3" name="Notes Placeholder 2"/>
          <p:cNvSpPr>
            <a:spLocks noGrp="1"/>
          </p:cNvSpPr>
          <p:nvPr>
            <p:ph type="body" idx="1"/>
          </p:nvPr>
        </p:nvSpPr>
        <p:spPr>
          <a:xfrm>
            <a:off x="701040" y="2595159"/>
            <a:ext cx="5608320" cy="6738070"/>
          </a:xfrm>
        </p:spPr>
        <p:txBody>
          <a:bodyPr/>
          <a:lstStyle/>
          <a:p>
            <a:r>
              <a:rPr lang="en-US" sz="1700" kern="100" dirty="0">
                <a:latin typeface="Calibri" panose="020F0502020204030204" pitchFamily="34" charset="0"/>
                <a:ea typeface="Calibri" panose="020F0502020204030204" pitchFamily="34" charset="0"/>
                <a:cs typeface="Times New Roman" panose="02020603050405020304" pitchFamily="18" charset="0"/>
              </a:rPr>
              <a:t>Remember: The unit renewal process renews units, NOT members. </a:t>
            </a:r>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latin typeface="Calibri"/>
                <a:ea typeface="Calibri"/>
                <a:cs typeface="Calibri"/>
                <a:sym typeface="Calibri"/>
              </a:rPr>
              <a:pPr algn="r"/>
              <a:t>5</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475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 Renewal takes 5 clicks. It’s strikingly easy and quick. </a:t>
            </a:r>
          </a:p>
          <a:p>
            <a:endParaRPr lang="en-US" dirty="0"/>
          </a:p>
          <a:p>
            <a:pPr defTabSz="931604">
              <a:defRPr/>
            </a:pPr>
            <a:r>
              <a:rPr lang="en-US" dirty="0"/>
              <a:t>So, what should units do?</a:t>
            </a:r>
          </a:p>
          <a:p>
            <a:endParaRPr lang="en-US" dirty="0"/>
          </a:p>
        </p:txBody>
      </p:sp>
      <p:sp>
        <p:nvSpPr>
          <p:cNvPr id="4" name="Slide Number Placeholder 3"/>
          <p:cNvSpPr>
            <a:spLocks noGrp="1"/>
          </p:cNvSpPr>
          <p:nvPr>
            <p:ph type="sldNum" sz="quarter" idx="5"/>
          </p:nvPr>
        </p:nvSpPr>
        <p:spPr/>
        <p:txBody>
          <a:bodyPr/>
          <a:lstStyle/>
          <a:p>
            <a:fld id="{FCBE1668-4D6A-4C8F-8C32-819FE6F32F94}" type="slidenum">
              <a:rPr lang="en-US" smtClean="0"/>
              <a:pPr/>
              <a:t>6</a:t>
            </a:fld>
            <a:endParaRPr lang="en-US" dirty="0"/>
          </a:p>
        </p:txBody>
      </p:sp>
    </p:spTree>
    <p:extLst>
      <p:ext uri="{BB962C8B-B14F-4D97-AF65-F5344CB8AC3E}">
        <p14:creationId xmlns:p14="http://schemas.microsoft.com/office/powerpoint/2010/main" val="4244328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900" dirty="0">
                <a:latin typeface="Aptos" panose="020B0004020202020204" pitchFamily="34" charset="0"/>
              </a:rPr>
              <a:t>If there is a validation issue, it will show and stop the unit from continuing to renew.</a:t>
            </a:r>
          </a:p>
          <a:p>
            <a:pPr algn="l"/>
            <a:endParaRPr lang="en-US" sz="1900" dirty="0">
              <a:latin typeface="Aptos" panose="020B0004020202020204" pitchFamily="34" charset="0"/>
            </a:endParaRPr>
          </a:p>
          <a:p>
            <a:pPr algn="l"/>
            <a:r>
              <a:rPr lang="en-US" sz="1900" dirty="0">
                <a:latin typeface="Aptos" panose="020B0004020202020204" pitchFamily="34" charset="0"/>
              </a:rPr>
              <a:t>The most common validation issue is the youth protection training dates for adult leadership, </a:t>
            </a:r>
            <a:r>
              <a:rPr lang="en-US" sz="1900" b="1" dirty="0">
                <a:latin typeface="Aptos" panose="020B0004020202020204" pitchFamily="34" charset="0"/>
              </a:rPr>
              <a:t>in this example you can see that there are two adults that have youth protection training that has expired. </a:t>
            </a:r>
            <a:r>
              <a:rPr lang="en-US" sz="1900" dirty="0">
                <a:latin typeface="Aptos" panose="020B0004020202020204" pitchFamily="34" charset="0"/>
              </a:rPr>
              <a:t>At that point, the unit would stop the renewal process and work with those adult leaders to make sure they get their youth protection updated.</a:t>
            </a:r>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7</a:t>
            </a:fld>
            <a:endParaRPr lang="en-US" dirty="0"/>
          </a:p>
        </p:txBody>
      </p:sp>
    </p:spTree>
    <p:extLst>
      <p:ext uri="{BB962C8B-B14F-4D97-AF65-F5344CB8AC3E}">
        <p14:creationId xmlns:p14="http://schemas.microsoft.com/office/powerpoint/2010/main" val="1268652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000" dirty="0">
                <a:latin typeface="Aptos" panose="020B0004020202020204" pitchFamily="34" charset="0"/>
              </a:rPr>
              <a:t>Let’s review the unit </a:t>
            </a:r>
            <a:r>
              <a:rPr lang="en-US" sz="2000" u="sng" dirty="0">
                <a:latin typeface="Aptos" panose="020B0004020202020204" pitchFamily="34" charset="0"/>
              </a:rPr>
              <a:t>renewal validations</a:t>
            </a:r>
            <a:r>
              <a:rPr lang="en-US" sz="2000" dirty="0">
                <a:latin typeface="Aptos" panose="020B0004020202020204" pitchFamily="34" charset="0"/>
              </a:rPr>
              <a:t>:</a:t>
            </a:r>
          </a:p>
          <a:p>
            <a:pPr algn="l"/>
            <a:endParaRPr lang="en-US" sz="2000" dirty="0">
              <a:latin typeface="Aptos" panose="020B0004020202020204" pitchFamily="34" charset="0"/>
            </a:endParaRPr>
          </a:p>
          <a:p>
            <a:pPr algn="l"/>
            <a:r>
              <a:rPr lang="en-US" sz="2000" dirty="0">
                <a:latin typeface="Arial" panose="020B0604020202020204" pitchFamily="34" charset="0"/>
              </a:rPr>
              <a:t>• </a:t>
            </a:r>
            <a:r>
              <a:rPr lang="en-US" sz="2000" dirty="0">
                <a:latin typeface="Aptos,Bold"/>
              </a:rPr>
              <a:t>The unit must have the required number of leadership in the right positions</a:t>
            </a:r>
          </a:p>
          <a:p>
            <a:pPr algn="l"/>
            <a:r>
              <a:rPr lang="en-US" sz="2000" dirty="0">
                <a:latin typeface="Arial" panose="020B0604020202020204" pitchFamily="34" charset="0"/>
              </a:rPr>
              <a:t>• </a:t>
            </a:r>
            <a:r>
              <a:rPr lang="en-US" sz="2000" dirty="0">
                <a:latin typeface="Aptos,Bold"/>
              </a:rPr>
              <a:t>The leadership must have the youth protection training current</a:t>
            </a:r>
          </a:p>
          <a:p>
            <a:pPr algn="l"/>
            <a:r>
              <a:rPr lang="en-US" sz="2000" dirty="0">
                <a:latin typeface="Arial" panose="020B0604020202020204" pitchFamily="34" charset="0"/>
              </a:rPr>
              <a:t>• </a:t>
            </a:r>
            <a:r>
              <a:rPr lang="en-US" sz="2000" dirty="0">
                <a:latin typeface="Aptos,Bold"/>
              </a:rPr>
              <a:t>No leaders can be under the age of 18</a:t>
            </a:r>
          </a:p>
          <a:p>
            <a:pPr algn="l"/>
            <a:r>
              <a:rPr lang="en-US" sz="2000" dirty="0">
                <a:latin typeface="Arial" panose="020B0604020202020204" pitchFamily="34" charset="0"/>
              </a:rPr>
              <a:t>• </a:t>
            </a:r>
            <a:r>
              <a:rPr lang="en-US" sz="2000" dirty="0">
                <a:latin typeface="Aptos,Bold"/>
              </a:rPr>
              <a:t>The system is also validating whether leaders have a completed criminal background check authorization form and it’s on file</a:t>
            </a:r>
          </a:p>
          <a:p>
            <a:pPr algn="l"/>
            <a:r>
              <a:rPr lang="en-US" sz="2000" dirty="0">
                <a:latin typeface="Arial" panose="020B0604020202020204" pitchFamily="34" charset="0"/>
              </a:rPr>
              <a:t>• </a:t>
            </a:r>
            <a:r>
              <a:rPr lang="en-US" sz="2000" dirty="0">
                <a:latin typeface="Aptos,Bold"/>
              </a:rPr>
              <a:t>We also validate if the unit has any adults that do not have a Social Security number.</a:t>
            </a:r>
          </a:p>
          <a:p>
            <a:pPr algn="l"/>
            <a:endParaRPr lang="en-US" sz="2000" dirty="0">
              <a:latin typeface="Aptos,Bold"/>
            </a:endParaRPr>
          </a:p>
          <a:p>
            <a:pPr defTabSz="914233">
              <a:defRPr/>
            </a:pPr>
            <a:r>
              <a:rPr lang="en-US" sz="2000" dirty="0">
                <a:latin typeface="Aptos" panose="020B0004020202020204" pitchFamily="34" charset="0"/>
                <a:ea typeface="Aptos" panose="020B0004020202020204" pitchFamily="34" charset="0"/>
                <a:cs typeface="Aptos" panose="020B0004020202020204" pitchFamily="34" charset="0"/>
              </a:rPr>
              <a:t>YPT Note:</a:t>
            </a:r>
          </a:p>
          <a:p>
            <a:pPr defTabSz="914233">
              <a:defRPr/>
            </a:pPr>
            <a:r>
              <a:rPr lang="en-US" sz="1700" dirty="0">
                <a:latin typeface="Aptos" panose="020B0004020202020204" pitchFamily="34" charset="0"/>
                <a:ea typeface="Aptos" panose="020B0004020202020204" pitchFamily="34" charset="0"/>
                <a:cs typeface="Aptos" panose="020B0004020202020204" pitchFamily="34" charset="0"/>
              </a:rPr>
              <a:t>In Scouting America, volunteers are required to complete youth protection training every two years. In the Longhorn Council, we ask that all volunteers are current on their Youth Protection Training is up to date for the entire duration of their year-round registration. This means if you’re registered for the year, you must stay current with your training. If your training lapses, your membership will be suspended until you complete the training again. It’s really important to keep this in mind to ensure that we’re all doing our part to protect our youth and maintain our roles in scouting!</a:t>
            </a:r>
          </a:p>
          <a:p>
            <a:pPr algn="l"/>
            <a:endParaRPr lang="en-US" sz="2000" dirty="0"/>
          </a:p>
        </p:txBody>
      </p:sp>
      <p:sp>
        <p:nvSpPr>
          <p:cNvPr id="4" name="Slide Number Placeholder 3"/>
          <p:cNvSpPr>
            <a:spLocks noGrp="1"/>
          </p:cNvSpPr>
          <p:nvPr>
            <p:ph type="sldNum" sz="quarter" idx="5"/>
          </p:nvPr>
        </p:nvSpPr>
        <p:spPr/>
        <p:txBody>
          <a:bodyPr/>
          <a:lstStyle/>
          <a:p>
            <a:fld id="{B5D207B0-5271-4B48-8F11-F6D90584FECD}" type="slidenum">
              <a:rPr lang="en-US" smtClean="0"/>
              <a:pPr/>
              <a:t>8</a:t>
            </a:fld>
            <a:endParaRPr lang="en-US" dirty="0"/>
          </a:p>
        </p:txBody>
      </p:sp>
    </p:spTree>
    <p:extLst>
      <p:ext uri="{BB962C8B-B14F-4D97-AF65-F5344CB8AC3E}">
        <p14:creationId xmlns:p14="http://schemas.microsoft.com/office/powerpoint/2010/main" val="416838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few Youth Protection Training questions and answers that have been submitted. </a:t>
            </a:r>
          </a:p>
        </p:txBody>
      </p:sp>
      <p:sp>
        <p:nvSpPr>
          <p:cNvPr id="4" name="Slide Number Placeholder 3"/>
          <p:cNvSpPr>
            <a:spLocks noGrp="1"/>
          </p:cNvSpPr>
          <p:nvPr>
            <p:ph type="sldNum" sz="quarter" idx="5"/>
          </p:nvPr>
        </p:nvSpPr>
        <p:spPr/>
        <p:txBody>
          <a:bodyPr/>
          <a:lstStyle/>
          <a:p>
            <a:fld id="{B5D207B0-5271-4B48-8F11-F6D90584FECD}" type="slidenum">
              <a:rPr lang="en-US" smtClean="0"/>
              <a:pPr/>
              <a:t>9</a:t>
            </a:fld>
            <a:endParaRPr lang="en-US" dirty="0"/>
          </a:p>
        </p:txBody>
      </p:sp>
    </p:spTree>
    <p:extLst>
      <p:ext uri="{BB962C8B-B14F-4D97-AF65-F5344CB8AC3E}">
        <p14:creationId xmlns:p14="http://schemas.microsoft.com/office/powerpoint/2010/main" val="2618950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file:///\\localhost\https\::www.youtube.com:embed:yREQNjPMDYA%3ffeature=oembed" TargetMode="Externa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B26008A2-CCAD-71E9-A58C-0CCCEECC5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2DDBC13-6109-EFC9-39E0-D8EF14C5133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264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AD7C-ECC6-49CB-B259-D3F6D5FCA6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5DAF5-D4B9-40C2-8952-A817CEA0E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D5CD0C-B93E-4D69-9F0B-B03424A60E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1D90EF-04B1-4207-82AE-7D6FF6DE4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06857F-C227-4BF7-9CAA-DF52159C1D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D916E408-743D-4137-361F-428EB2B71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8AF52595-2092-FCC4-2918-2636FE29C92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40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99FE-3370-48F5-9321-3BDCA32F3D21}"/>
              </a:ext>
            </a:extLst>
          </p:cNvPr>
          <p:cNvSpPr>
            <a:spLocks noGrp="1"/>
          </p:cNvSpPr>
          <p:nvPr>
            <p:ph type="title"/>
          </p:nvPr>
        </p:nvSpPr>
        <p:spPr/>
        <p:txBody>
          <a:bodyPr/>
          <a:lstStyle/>
          <a:p>
            <a:r>
              <a:rPr lang="en-US"/>
              <a:t>Click to edit Master title style</a:t>
            </a:r>
          </a:p>
        </p:txBody>
      </p:sp>
      <p:pic>
        <p:nvPicPr>
          <p:cNvPr id="6" name="Picture 5" descr="A pixelated eagle and fleur-de-lis&#10;&#10;Description automatically generated">
            <a:extLst>
              <a:ext uri="{FF2B5EF4-FFF2-40B4-BE49-F238E27FC236}">
                <a16:creationId xmlns:a16="http://schemas.microsoft.com/office/drawing/2014/main" id="{B491A432-C8BD-9833-A8B4-DBD007183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7" name="Rectangle 6">
            <a:extLst>
              <a:ext uri="{FF2B5EF4-FFF2-40B4-BE49-F238E27FC236}">
                <a16:creationId xmlns:a16="http://schemas.microsoft.com/office/drawing/2014/main" id="{2F4B0F77-6FAF-1282-B422-7DCFBDEBEFE2}"/>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8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xelated eagle and fleur-de-lis&#10;&#10;Description automatically generated">
            <a:extLst>
              <a:ext uri="{FF2B5EF4-FFF2-40B4-BE49-F238E27FC236}">
                <a16:creationId xmlns:a16="http://schemas.microsoft.com/office/drawing/2014/main" id="{0C94862F-08CF-46FC-C24E-7A34BB609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6" name="Rectangle 5">
            <a:extLst>
              <a:ext uri="{FF2B5EF4-FFF2-40B4-BE49-F238E27FC236}">
                <a16:creationId xmlns:a16="http://schemas.microsoft.com/office/drawing/2014/main" id="{BAF6F8E2-423C-235F-A91E-46368224DC6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86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61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9CC8-CB60-4446-B9C0-ADCD83841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9C459-CA2E-471A-90B8-9CD7B5B74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93446-49D2-4C5C-AB3C-7983D6B46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xelated eagle and fleur-de-lis&#10;&#10;Description automatically generated">
            <a:extLst>
              <a:ext uri="{FF2B5EF4-FFF2-40B4-BE49-F238E27FC236}">
                <a16:creationId xmlns:a16="http://schemas.microsoft.com/office/drawing/2014/main" id="{FFFBB187-25D7-47C5-F607-124BAF58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D1C14125-5670-0FF1-5A04-AD8CD4EE708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4118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1AF4-9EFB-4707-9220-D0D63A4D9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70091-600C-4D13-BC30-F09377330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D1BD4D-2262-4913-BC7B-CDD0773F3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descr="A pixelated eagle and fleur-de-lis&#10;&#10;Description automatically generated">
            <a:extLst>
              <a:ext uri="{FF2B5EF4-FFF2-40B4-BE49-F238E27FC236}">
                <a16:creationId xmlns:a16="http://schemas.microsoft.com/office/drawing/2014/main" id="{95A09301-6D40-261D-449B-6AF89293C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C8774B37-F34B-E20E-FDA4-684FC1755BE8}"/>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013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4F11-2B33-457A-AE33-E84F496C0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6930FA-69BC-4619-978D-55BEAF1C65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B794337A-6CBF-625D-825A-48C4B388B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9EAFF8C0-FF2B-8447-B3EF-197DC3F17CBD}"/>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639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A9CE8-520D-4A08-8BE0-AD7B43EB3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077866-7875-4403-83CF-5558D69EF4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A347FE61-ADCA-2027-39E6-BDE85EAD8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F205E194-E059-501B-EE4E-125B7521C4F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049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1524000" y="1122363"/>
            <a:ext cx="9144000" cy="2387600"/>
          </a:xfrm>
          <a:prstGeom prst="rect">
            <a:avLst/>
          </a:prstGeom>
          <a:noFill/>
          <a:ln>
            <a:noFill/>
          </a:ln>
        </p:spPr>
        <p:txBody>
          <a:bodyPr spcFirstLastPara="1" wrap="square" lIns="91431" tIns="45699" rIns="91431" bIns="45699" anchor="b" anchorCtr="0">
            <a:normAutofit/>
          </a:bodyPr>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subTitle" idx="1"/>
          </p:nvPr>
        </p:nvSpPr>
        <p:spPr>
          <a:xfrm>
            <a:off x="1524000" y="3602039"/>
            <a:ext cx="9144000" cy="1655600"/>
          </a:xfrm>
          <a:prstGeom prst="rect">
            <a:avLst/>
          </a:prstGeom>
          <a:noFill/>
          <a:ln>
            <a:noFill/>
          </a:ln>
        </p:spPr>
        <p:txBody>
          <a:bodyPr spcFirstLastPara="1" wrap="square" lIns="91431" tIns="45699" rIns="91431" bIns="45699" anchor="t" anchorCtr="0">
            <a:norm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900"/>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756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5746" y="6034906"/>
            <a:ext cx="3599001" cy="553988"/>
          </a:xfrm>
          <a:prstGeom prst="rect">
            <a:avLst/>
          </a:prstGeom>
        </p:spPr>
      </p:pic>
    </p:spTree>
    <p:extLst>
      <p:ext uri="{BB962C8B-B14F-4D97-AF65-F5344CB8AC3E}">
        <p14:creationId xmlns:p14="http://schemas.microsoft.com/office/powerpoint/2010/main" val="163844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75697"/>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422" y="2303584"/>
            <a:ext cx="10875156" cy="1673994"/>
          </a:xfrm>
          <a:prstGeom prst="rect">
            <a:avLst/>
          </a:prstGeom>
        </p:spPr>
      </p:pic>
    </p:spTree>
    <p:extLst>
      <p:ext uri="{BB962C8B-B14F-4D97-AF65-F5344CB8AC3E}">
        <p14:creationId xmlns:p14="http://schemas.microsoft.com/office/powerpoint/2010/main" val="216802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75697"/>
        </a:solidFill>
        <a:effectLst/>
      </p:bgPr>
    </p:bg>
    <p:spTree>
      <p:nvGrpSpPr>
        <p:cNvPr id="1" name=""/>
        <p:cNvGrpSpPr/>
        <p:nvPr/>
      </p:nvGrpSpPr>
      <p:grpSpPr>
        <a:xfrm>
          <a:off x="0" y="0"/>
          <a:ext cx="0" cy="0"/>
          <a:chOff x="0" y="0"/>
          <a:chExt cx="0" cy="0"/>
        </a:xfrm>
      </p:grpSpPr>
      <p:pic>
        <p:nvPicPr>
          <p:cNvPr id="3" name="Picture 2" descr="A black and white logo with white text&#10;&#10;Description automatically generated">
            <a:extLst>
              <a:ext uri="{FF2B5EF4-FFF2-40B4-BE49-F238E27FC236}">
                <a16:creationId xmlns:a16="http://schemas.microsoft.com/office/drawing/2014/main" id="{4111B350-352A-23F8-F74D-644E0455B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037" y="771138"/>
            <a:ext cx="6915926" cy="5315723"/>
          </a:xfrm>
          <a:prstGeom prst="rect">
            <a:avLst/>
          </a:prstGeom>
        </p:spPr>
      </p:pic>
    </p:spTree>
    <p:extLst>
      <p:ext uri="{BB962C8B-B14F-4D97-AF65-F5344CB8AC3E}">
        <p14:creationId xmlns:p14="http://schemas.microsoft.com/office/powerpoint/2010/main" val="68193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837EC5-B555-47D5-AB4A-BAB18FFA0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xelated eagle and fleur-de-lis&#10;&#10;Description automatically generated">
            <a:extLst>
              <a:ext uri="{FF2B5EF4-FFF2-40B4-BE49-F238E27FC236}">
                <a16:creationId xmlns:a16="http://schemas.microsoft.com/office/drawing/2014/main" id="{D6C67B68-CEBA-FAA3-EA8B-7301B9499F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1484" y="1600200"/>
            <a:ext cx="8299721" cy="1283211"/>
          </a:xfrm>
          <a:prstGeom prst="rect">
            <a:avLst/>
          </a:prstGeom>
        </p:spPr>
      </p:pic>
      <p:pic>
        <p:nvPicPr>
          <p:cNvPr id="8" name="Online Media 3">
            <a:hlinkClick r:id="" action="ppaction://media"/>
            <a:extLst>
              <a:ext uri="{FF2B5EF4-FFF2-40B4-BE49-F238E27FC236}">
                <a16:creationId xmlns:a16="http://schemas.microsoft.com/office/drawing/2014/main" id="{1CBDA12D-17CE-90AB-8974-9CA6181BD4E2}"/>
              </a:ext>
            </a:extLst>
          </p:cNvPr>
          <p:cNvPicPr/>
          <p:nvPr userDrawn="1">
            <a:videoFile r:link="rId1"/>
          </p:nvPr>
        </p:nvPicPr>
        <p:blipFill>
          <a:blip r:embed="rId4"/>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8760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blue and white eagle with a shield and stars&#10;&#10;Description automatically generated">
            <a:extLst>
              <a:ext uri="{FF2B5EF4-FFF2-40B4-BE49-F238E27FC236}">
                <a16:creationId xmlns:a16="http://schemas.microsoft.com/office/drawing/2014/main" id="{FA0E348E-CE95-E93D-AB93-FD1DB66AB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8578" y="99053"/>
            <a:ext cx="5894844" cy="6659894"/>
          </a:xfrm>
          <a:prstGeom prst="rect">
            <a:avLst/>
          </a:prstGeom>
        </p:spPr>
      </p:pic>
    </p:spTree>
    <p:extLst>
      <p:ext uri="{BB962C8B-B14F-4D97-AF65-F5344CB8AC3E}">
        <p14:creationId xmlns:p14="http://schemas.microsoft.com/office/powerpoint/2010/main" val="41382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71F71FC7-FC0B-81F3-3755-39F02526D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722" y="728523"/>
            <a:ext cx="6548555" cy="5043607"/>
          </a:xfrm>
          <a:prstGeom prst="rect">
            <a:avLst/>
          </a:prstGeom>
        </p:spPr>
      </p:pic>
    </p:spTree>
    <p:extLst>
      <p:ext uri="{BB962C8B-B14F-4D97-AF65-F5344CB8AC3E}">
        <p14:creationId xmlns:p14="http://schemas.microsoft.com/office/powerpoint/2010/main" val="2516432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pPr/>
              <a:t>9/18/2024</a:t>
            </a:fld>
            <a:endParaRPr lang="en-US" dirty="0"/>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pPr/>
              <a:t>‹#›</a:t>
            </a:fld>
            <a:endParaRPr lang="en-US" dirty="0"/>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79792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F757-681C-4A02-9880-D3EFEC32F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92B0C-E864-4B4B-964A-9E53C4E709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875C4-2DA6-4DB0-886A-65230F286C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243208EF-80D1-9D6D-4411-CD2EE50FA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FA1B245-E00A-3917-E017-4EA5C66C542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80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D2550-CAEC-427C-9931-29B0BCF6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CA68F2-4BD4-466B-B002-5596145E4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43701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4" r:id="rId3"/>
    <p:sldLayoutId id="2147483675" r:id="rId4"/>
    <p:sldLayoutId id="2147483661" r:id="rId5"/>
    <p:sldLayoutId id="2147483676" r:id="rId6"/>
    <p:sldLayoutId id="2147483677" r:id="rId7"/>
    <p:sldLayoutId id="2147483663" r:id="rId8"/>
    <p:sldLayoutId id="2147483664" r:id="rId9"/>
    <p:sldLayoutId id="2147483665" r:id="rId10"/>
    <p:sldLayoutId id="2147483666" r:id="rId11"/>
    <p:sldLayoutId id="2147483667" r:id="rId12"/>
    <p:sldLayoutId id="2147483673" r:id="rId13"/>
    <p:sldLayoutId id="2147483668" r:id="rId14"/>
    <p:sldLayoutId id="2147483669" r:id="rId15"/>
    <p:sldLayoutId id="2147483670" r:id="rId16"/>
    <p:sldLayoutId id="2147483671"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nghorncouncil.org/charter-renewal"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hyperlink" Target="https://filestore.scouting.org/filestore/resources/2024-Renewal/Membership-Renewal-Process-Webiner_QA_6.18.24.pdf?_ga=2.224657305.2099664806.1722612295-8285984.1711676835&amp;_gl=1*1gjhwgy*_gcl_au*NjUzMTQ4MzUyLjE3MTg2NjE0MjY.*_ga*ODI4NTk4NC4xNzExNjc2ODM1*_ga_20G0JHESG4*MTcyMjYxMjMxOC4xMzcuMS4xNzIyNjEyMzE4LjYwLjAuMA..*_ga_61ZEHCVHHS*MTcyMjYxMjMxOC4xMDcuMC4xNzIyNjEyMzE4LjYwLjAuM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hyperlink" Target="https://filestore.scouting.org/filestore/resources/2024-Renewal/BSA%20Registration%20Renewal%20Draft%202%2015%202024.pdf?_gl=1*14wbx5m*_ga*ODI4NTk4NC4xNzExNjc2ODM1*_ga_20G0JHESG4*MTcxMzcxNDMzMy40MC4xLjE3MTM3MTk5MTMuMC4wLjA.*_ga_61ZEHCVHHS*MTcxMzcxNDMzMy4yNS4xLjE3MTM3MTk5MTMuNC4wLjA.&amp;_ga=2.124407754.1567613981.1713642543-8285984.1711676835" TargetMode="External"/><Relationship Id="rId13" Type="http://schemas.openxmlformats.org/officeDocument/2006/relationships/image" Target="../media/image71.png"/><Relationship Id="rId3" Type="http://schemas.openxmlformats.org/officeDocument/2006/relationships/hyperlink" Target="https://www.scouting.org/resources/unit-and-membership-renewal/" TargetMode="External"/><Relationship Id="rId7" Type="http://schemas.openxmlformats.org/officeDocument/2006/relationships/hyperlink" Target="https://filestore.scouting.org/filestore/resources/2024-Renewal/Membership-Renewal-Process-Webiner_QA_6.18.24.pdf?_gl=1*d6cz0f*_gcl_au*NjUzMTQ4MzUyLjE3MTg2NjE0MjY.*_ga*ODI4NTk4NC4xNzExNjc2ODM1*_ga_20G0JHESG4*MTcyNDA5ODA3NS4xNjkuMS4xNzI0MDk4MTM5LjYwLjAuMA..*_ga_61ZEHCVHHS*MTcyNDA5ODA3NS4xMzYuMS4xNzI0MDk4MTM5LjYwLjAuMA..&amp;_ga=2.36590816.1536030130.1724098076-8285984.1711676835" TargetMode="External"/><Relationship Id="rId12" Type="http://schemas.openxmlformats.org/officeDocument/2006/relationships/hyperlink" Target="https://filestore.scouting.org/filestore/pdf/524-501.pdf"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hyperlink" Target="https://discussions.scouting.org/c/scoutbook/scoutbook-change-log/16" TargetMode="External"/><Relationship Id="rId11" Type="http://schemas.openxmlformats.org/officeDocument/2006/relationships/hyperlink" Target="https://www.scouting.org/resources/forms/" TargetMode="External"/><Relationship Id="rId5" Type="http://schemas.openxmlformats.org/officeDocument/2006/relationships/hyperlink" Target="https://www.youtube.com/watch?v=cgsRQhnvc8Y" TargetMode="External"/><Relationship Id="rId10" Type="http://schemas.openxmlformats.org/officeDocument/2006/relationships/hyperlink" Target="https://filestore.scouting.org/filestore/resources/2024-Renewal/Unit-Renewal-Guide-4-1-2024.pdf?_gl=1*10t3zlx*_ga*ODI4NTk4NC4xNzExNjc2ODM1*_ga_20G0JHESG4*MTcxMzcxNDMzMy40MC4xLjE3MTM3MjAyMTMuMC4wLjA.*_ga_61ZEHCVHHS*MTcxMzcxNDMzMy4yNS4xLjE3MTM3MjAyMTMuMTUuMC4w&amp;_ga=2.102394049.1567613981.1713642543-8285984.1711676835" TargetMode="External"/><Relationship Id="rId4" Type="http://schemas.openxmlformats.org/officeDocument/2006/relationships/hyperlink" Target="https://vimeo.com/923475667?share=copy" TargetMode="External"/><Relationship Id="rId9" Type="http://schemas.openxmlformats.org/officeDocument/2006/relationships/hyperlink" Target="https://filestore.scouting.org/filestore/resources/2024-Renewal/Unit-Pay-for-Member-Renewal-Draft-7-12-2024.pdf?_gl=1*zea0z3*_gcl_au*NjUzMTQ4MzUyLjE3MTg2NjE0MjY.*_ga*ODI4NTk4NC4xNzExNjc2ODM1*_ga_20G0JHESG4*MTcyNDA5ODA3NS4xNjkuMS4xNzI0MDk4MjYxLjQ0LjAuMA..*_ga_61ZEHCVHHS*MTcyNDA5ODA3NS4xMzYuMS4xNzI0MDk4MjYxLjQ0LjAuMA..&amp;_ga=2.137761648.1536030130.1724098076-8285984.171167683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hyperlink" Target="mailto:your.email.here@scouting.org"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hyperlink" Target="mailto:HectorReyesBSA@gmail.com" TargetMode="External"/><Relationship Id="rId5" Type="http://schemas.openxmlformats.org/officeDocument/2006/relationships/hyperlink" Target="mailto:jhearrell@nase.org" TargetMode="External"/><Relationship Id="rId4" Type="http://schemas.openxmlformats.org/officeDocument/2006/relationships/hyperlink" Target="https://www.scouting.org/resources/unit-and-membership-renewa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3" Type="http://schemas.openxmlformats.org/officeDocument/2006/relationships/hyperlink" Target="https://my.scouting.org/"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22AF57-A975-D3B5-2956-6D7F13DB0AF4}"/>
              </a:ext>
            </a:extLst>
          </p:cNvPr>
          <p:cNvSpPr txBox="1">
            <a:spLocks/>
          </p:cNvSpPr>
          <p:nvPr/>
        </p:nvSpPr>
        <p:spPr>
          <a:xfrm>
            <a:off x="2220468" y="984426"/>
            <a:ext cx="7751064" cy="1786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a:lstStyle>
          <a:p>
            <a:pPr algn="ctr"/>
            <a:br>
              <a:rPr lang="en-US" dirty="0"/>
            </a:br>
            <a:br>
              <a:rPr lang="en-US" dirty="0"/>
            </a:br>
            <a:r>
              <a:rPr lang="en-US" dirty="0">
                <a:solidFill>
                  <a:srgbClr val="FF0000"/>
                </a:solidFill>
                <a:latin typeface="Aptos" panose="020B0004020202020204" pitchFamily="34" charset="0"/>
              </a:rPr>
              <a:t>Unit &amp; Member Renewal</a:t>
            </a:r>
          </a:p>
          <a:p>
            <a:pPr algn="ctr"/>
            <a:r>
              <a:rPr lang="en-US" sz="2400" dirty="0">
                <a:solidFill>
                  <a:srgbClr val="0000FF"/>
                </a:solidFill>
                <a:latin typeface="Aptos" panose="020B0004020202020204" pitchFamily="34" charset="0"/>
              </a:rPr>
              <a:t>September 11, 2024</a:t>
            </a:r>
            <a:br>
              <a:rPr lang="en-US" dirty="0">
                <a:latin typeface="Aptos" panose="020B0004020202020204" pitchFamily="34" charset="0"/>
              </a:rPr>
            </a:br>
            <a:br>
              <a:rPr lang="en-US" dirty="0">
                <a:latin typeface="Aptos" panose="020B0004020202020204" pitchFamily="34" charset="0"/>
              </a:rPr>
            </a:br>
            <a:endParaRPr lang="en-US" dirty="0">
              <a:latin typeface="Aptos" panose="020B0004020202020204" pitchFamily="34" charset="0"/>
            </a:endParaRPr>
          </a:p>
        </p:txBody>
      </p:sp>
      <p:pic>
        <p:nvPicPr>
          <p:cNvPr id="6" name="Picture 5">
            <a:extLst>
              <a:ext uri="{FF2B5EF4-FFF2-40B4-BE49-F238E27FC236}">
                <a16:creationId xmlns:a16="http://schemas.microsoft.com/office/drawing/2014/main" id="{394F974F-B47E-8483-CF6F-732E7DC0314B}"/>
              </a:ext>
            </a:extLst>
          </p:cNvPr>
          <p:cNvPicPr>
            <a:picLocks noChangeAspect="1"/>
          </p:cNvPicPr>
          <p:nvPr/>
        </p:nvPicPr>
        <p:blipFill>
          <a:blip r:embed="rId3"/>
          <a:stretch>
            <a:fillRect/>
          </a:stretch>
        </p:blipFill>
        <p:spPr>
          <a:xfrm>
            <a:off x="3717229" y="4086787"/>
            <a:ext cx="4757542" cy="752645"/>
          </a:xfrm>
          <a:prstGeom prst="rect">
            <a:avLst/>
          </a:prstGeom>
        </p:spPr>
      </p:pic>
    </p:spTree>
    <p:extLst>
      <p:ext uri="{BB962C8B-B14F-4D97-AF65-F5344CB8AC3E}">
        <p14:creationId xmlns:p14="http://schemas.microsoft.com/office/powerpoint/2010/main" val="98586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8DE97B-0373-E870-3AFA-149C7C9789EE}"/>
              </a:ext>
            </a:extLst>
          </p:cNvPr>
          <p:cNvPicPr>
            <a:picLocks noChangeAspect="1"/>
          </p:cNvPicPr>
          <p:nvPr/>
        </p:nvPicPr>
        <p:blipFill rotWithShape="1">
          <a:blip r:embed="rId3"/>
          <a:srcRect l="6083" r="10069" b="2445"/>
          <a:stretch/>
        </p:blipFill>
        <p:spPr>
          <a:xfrm>
            <a:off x="3486778" y="104848"/>
            <a:ext cx="8420520" cy="6048784"/>
          </a:xfrm>
          <a:prstGeom prst="rect">
            <a:avLst/>
          </a:prstGeom>
          <a:ln>
            <a:solidFill>
              <a:schemeClr val="tx1"/>
            </a:solidFill>
          </a:ln>
        </p:spPr>
      </p:pic>
      <p:sp>
        <p:nvSpPr>
          <p:cNvPr id="2" name="Oval 1">
            <a:extLst>
              <a:ext uri="{FF2B5EF4-FFF2-40B4-BE49-F238E27FC236}">
                <a16:creationId xmlns:a16="http://schemas.microsoft.com/office/drawing/2014/main" id="{08A6F594-1FAA-AB92-94CF-EE89497463C5}"/>
              </a:ext>
            </a:extLst>
          </p:cNvPr>
          <p:cNvSpPr/>
          <p:nvPr/>
        </p:nvSpPr>
        <p:spPr>
          <a:xfrm>
            <a:off x="3406390" y="2682910"/>
            <a:ext cx="1778560" cy="12359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78A5EB6A-9E2B-468C-C5E9-0E14784C8A16}"/>
              </a:ext>
            </a:extLst>
          </p:cNvPr>
          <p:cNvSpPr/>
          <p:nvPr/>
        </p:nvSpPr>
        <p:spPr>
          <a:xfrm>
            <a:off x="6171361" y="594527"/>
            <a:ext cx="1525677" cy="10433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0D2C796-642D-0524-A61E-6D3FF7E98CBD}"/>
              </a:ext>
            </a:extLst>
          </p:cNvPr>
          <p:cNvSpPr txBox="1"/>
          <p:nvPr/>
        </p:nvSpPr>
        <p:spPr>
          <a:xfrm>
            <a:off x="411262" y="394237"/>
            <a:ext cx="2512424" cy="5139869"/>
          </a:xfrm>
          <a:prstGeom prst="rect">
            <a:avLst/>
          </a:prstGeom>
          <a:noFill/>
        </p:spPr>
        <p:txBody>
          <a:bodyPr wrap="square" rtlCol="0">
            <a:spAutoFit/>
          </a:bodyPr>
          <a:lstStyle/>
          <a:p>
            <a:pPr algn="ctr"/>
            <a:r>
              <a:rPr lang="en-US" sz="2800" b="1" dirty="0">
                <a:solidFill>
                  <a:srgbClr val="0000FF"/>
                </a:solidFill>
              </a:rPr>
              <a:t>Unit Renewal</a:t>
            </a:r>
          </a:p>
          <a:p>
            <a:endParaRPr lang="en-US" sz="2000" dirty="0">
              <a:solidFill>
                <a:srgbClr val="FF0000"/>
              </a:solidFill>
            </a:endParaRPr>
          </a:p>
          <a:p>
            <a:r>
              <a:rPr lang="en-US" sz="2000" dirty="0">
                <a:solidFill>
                  <a:srgbClr val="FF0000"/>
                </a:solidFill>
              </a:rPr>
              <a:t>Starting 60-days before the unit expiry date. Scroll down and click the “</a:t>
            </a:r>
            <a:r>
              <a:rPr lang="en-US" sz="2000" dirty="0">
                <a:solidFill>
                  <a:srgbClr val="0000FF"/>
                </a:solidFill>
              </a:rPr>
              <a:t>Unit Renewal</a:t>
            </a:r>
            <a:r>
              <a:rPr lang="en-US" sz="2000" dirty="0">
                <a:solidFill>
                  <a:srgbClr val="FF0000"/>
                </a:solidFill>
              </a:rPr>
              <a:t>” tab. </a:t>
            </a:r>
          </a:p>
          <a:p>
            <a:endParaRPr lang="en-US" sz="2000" dirty="0">
              <a:solidFill>
                <a:srgbClr val="FF0000"/>
              </a:solidFill>
            </a:endParaRPr>
          </a:p>
          <a:p>
            <a:r>
              <a:rPr lang="en-US" sz="2000" dirty="0">
                <a:solidFill>
                  <a:srgbClr val="FF0000"/>
                </a:solidFill>
              </a:rPr>
              <a:t>The validation process will run and check unit leadership, current youth protection training dates, background checks and other unit related validations.  </a:t>
            </a:r>
          </a:p>
        </p:txBody>
      </p:sp>
      <p:sp>
        <p:nvSpPr>
          <p:cNvPr id="6" name="Oval 5">
            <a:extLst>
              <a:ext uri="{FF2B5EF4-FFF2-40B4-BE49-F238E27FC236}">
                <a16:creationId xmlns:a16="http://schemas.microsoft.com/office/drawing/2014/main" id="{927810DE-5274-6959-107B-AE018DCC8942}"/>
              </a:ext>
            </a:extLst>
          </p:cNvPr>
          <p:cNvSpPr/>
          <p:nvPr/>
        </p:nvSpPr>
        <p:spPr>
          <a:xfrm>
            <a:off x="3486778" y="3989196"/>
            <a:ext cx="985456" cy="5727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301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D2C796-642D-0524-A61E-6D3FF7E98CBD}"/>
              </a:ext>
            </a:extLst>
          </p:cNvPr>
          <p:cNvSpPr txBox="1"/>
          <p:nvPr/>
        </p:nvSpPr>
        <p:spPr>
          <a:xfrm>
            <a:off x="334144" y="775063"/>
            <a:ext cx="2512424" cy="4339650"/>
          </a:xfrm>
          <a:prstGeom prst="rect">
            <a:avLst/>
          </a:prstGeom>
          <a:noFill/>
        </p:spPr>
        <p:txBody>
          <a:bodyPr wrap="square" rtlCol="0">
            <a:spAutoFit/>
          </a:bodyPr>
          <a:lstStyle/>
          <a:p>
            <a:pPr algn="ctr"/>
            <a:r>
              <a:rPr lang="en-US" sz="2800" b="1" dirty="0">
                <a:solidFill>
                  <a:srgbClr val="0000FF"/>
                </a:solidFill>
              </a:rPr>
              <a:t>Unit Pin Review</a:t>
            </a:r>
          </a:p>
          <a:p>
            <a:endParaRPr lang="en-US" sz="2000" dirty="0">
              <a:solidFill>
                <a:srgbClr val="FF0000"/>
              </a:solidFill>
            </a:endParaRPr>
          </a:p>
          <a:p>
            <a:r>
              <a:rPr lang="en-US" sz="2000" dirty="0">
                <a:solidFill>
                  <a:srgbClr val="FF0000"/>
                </a:solidFill>
              </a:rPr>
              <a:t>Units will need to review their </a:t>
            </a:r>
            <a:r>
              <a:rPr lang="en-US" sz="2000" dirty="0">
                <a:solidFill>
                  <a:srgbClr val="0000FF"/>
                </a:solidFill>
              </a:rPr>
              <a:t>BeAScout Pins </a:t>
            </a:r>
            <a:r>
              <a:rPr lang="en-US" sz="2000" dirty="0">
                <a:solidFill>
                  <a:srgbClr val="FF0000"/>
                </a:solidFill>
              </a:rPr>
              <a:t>as part of the unit Renewal process. </a:t>
            </a:r>
          </a:p>
          <a:p>
            <a:endParaRPr lang="en-US" sz="2000" dirty="0">
              <a:solidFill>
                <a:srgbClr val="FF0000"/>
              </a:solidFill>
            </a:endParaRPr>
          </a:p>
          <a:p>
            <a:r>
              <a:rPr lang="en-US" sz="2000" dirty="0">
                <a:solidFill>
                  <a:srgbClr val="FF0000"/>
                </a:solidFill>
              </a:rPr>
              <a:t>Review leaders name, meeting times, meeting location, correct address and other content.  </a:t>
            </a:r>
          </a:p>
        </p:txBody>
      </p:sp>
      <p:pic>
        <p:nvPicPr>
          <p:cNvPr id="2050" name="Picture 3" descr="A screenshot of a computer&#10;&#10;Description automatically generated">
            <a:extLst>
              <a:ext uri="{FF2B5EF4-FFF2-40B4-BE49-F238E27FC236}">
                <a16:creationId xmlns:a16="http://schemas.microsoft.com/office/drawing/2014/main" id="{FEE19D57-E2F2-6F59-BDA6-8A4BA3BB34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82" r="1862"/>
          <a:stretch/>
        </p:blipFill>
        <p:spPr bwMode="auto">
          <a:xfrm>
            <a:off x="3177775" y="414433"/>
            <a:ext cx="8680081" cy="55438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927810DE-5274-6959-107B-AE018DCC8942}"/>
              </a:ext>
            </a:extLst>
          </p:cNvPr>
          <p:cNvSpPr/>
          <p:nvPr/>
        </p:nvSpPr>
        <p:spPr>
          <a:xfrm>
            <a:off x="6950409" y="1157613"/>
            <a:ext cx="1597544" cy="6219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3CF3429-BD59-5C4E-5A32-A97D913CE481}"/>
              </a:ext>
            </a:extLst>
          </p:cNvPr>
          <p:cNvSpPr/>
          <p:nvPr/>
        </p:nvSpPr>
        <p:spPr>
          <a:xfrm>
            <a:off x="6564118" y="1658423"/>
            <a:ext cx="1729746" cy="726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195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A8F566-3D39-47DE-B0BD-5113509CBDA3}"/>
              </a:ext>
            </a:extLst>
          </p:cNvPr>
          <p:cNvPicPr>
            <a:picLocks noChangeAspect="1"/>
          </p:cNvPicPr>
          <p:nvPr/>
        </p:nvPicPr>
        <p:blipFill rotWithShape="1">
          <a:blip r:embed="rId3"/>
          <a:srcRect l="17918" t="13523" r="1248"/>
          <a:stretch/>
        </p:blipFill>
        <p:spPr>
          <a:xfrm>
            <a:off x="581662" y="1627834"/>
            <a:ext cx="11028676" cy="3165231"/>
          </a:xfrm>
          <a:prstGeom prst="rect">
            <a:avLst/>
          </a:prstGeom>
          <a:ln>
            <a:solidFill>
              <a:schemeClr val="tx1"/>
            </a:solidFill>
          </a:ln>
        </p:spPr>
      </p:pic>
      <p:sp>
        <p:nvSpPr>
          <p:cNvPr id="2" name="TextBox 1">
            <a:extLst>
              <a:ext uri="{FF2B5EF4-FFF2-40B4-BE49-F238E27FC236}">
                <a16:creationId xmlns:a16="http://schemas.microsoft.com/office/drawing/2014/main" id="{682257F0-CF1B-35B1-3B11-E13017B9B66D}"/>
              </a:ext>
            </a:extLst>
          </p:cNvPr>
          <p:cNvSpPr txBox="1"/>
          <p:nvPr/>
        </p:nvSpPr>
        <p:spPr>
          <a:xfrm>
            <a:off x="581662" y="477301"/>
            <a:ext cx="6407075" cy="646331"/>
          </a:xfrm>
          <a:prstGeom prst="rect">
            <a:avLst/>
          </a:prstGeom>
          <a:noFill/>
        </p:spPr>
        <p:txBody>
          <a:bodyPr wrap="none" rtlCol="0">
            <a:spAutoFit/>
          </a:bodyPr>
          <a:lstStyle/>
          <a:p>
            <a:r>
              <a:rPr lang="en-US" sz="3600" b="0" i="0" u="none" strike="noStrike" baseline="0" dirty="0">
                <a:solidFill>
                  <a:srgbClr val="FF0000"/>
                </a:solidFill>
                <a:latin typeface="Aptos" panose="020B0004020202020204" pitchFamily="34" charset="0"/>
              </a:rPr>
              <a:t>Unit Renewal - Leader Approval</a:t>
            </a:r>
            <a:endParaRPr lang="en-US" sz="3600" dirty="0">
              <a:solidFill>
                <a:srgbClr val="FF0000"/>
              </a:solidFill>
            </a:endParaRPr>
          </a:p>
        </p:txBody>
      </p:sp>
    </p:spTree>
    <p:extLst>
      <p:ext uri="{BB962C8B-B14F-4D97-AF65-F5344CB8AC3E}">
        <p14:creationId xmlns:p14="http://schemas.microsoft.com/office/powerpoint/2010/main" val="2023172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778AB-F12F-3021-DF1B-F0BA7A1EA466}"/>
              </a:ext>
            </a:extLst>
          </p:cNvPr>
          <p:cNvPicPr>
            <a:picLocks noChangeAspect="1"/>
          </p:cNvPicPr>
          <p:nvPr/>
        </p:nvPicPr>
        <p:blipFill>
          <a:blip r:embed="rId3"/>
          <a:stretch>
            <a:fillRect/>
          </a:stretch>
        </p:blipFill>
        <p:spPr>
          <a:xfrm>
            <a:off x="3426104" y="165789"/>
            <a:ext cx="8219935" cy="6065806"/>
          </a:xfrm>
          <a:prstGeom prst="rect">
            <a:avLst/>
          </a:prstGeom>
          <a:ln>
            <a:solidFill>
              <a:schemeClr val="tx1"/>
            </a:solidFill>
          </a:ln>
        </p:spPr>
      </p:pic>
      <p:sp>
        <p:nvSpPr>
          <p:cNvPr id="2" name="TextBox 1">
            <a:extLst>
              <a:ext uri="{FF2B5EF4-FFF2-40B4-BE49-F238E27FC236}">
                <a16:creationId xmlns:a16="http://schemas.microsoft.com/office/drawing/2014/main" id="{CE2C69B7-3ACF-36FA-BFEA-4A3E484E62C3}"/>
              </a:ext>
            </a:extLst>
          </p:cNvPr>
          <p:cNvSpPr txBox="1"/>
          <p:nvPr/>
        </p:nvSpPr>
        <p:spPr>
          <a:xfrm>
            <a:off x="421311" y="844060"/>
            <a:ext cx="2512424" cy="2369880"/>
          </a:xfrm>
          <a:prstGeom prst="rect">
            <a:avLst/>
          </a:prstGeom>
          <a:noFill/>
        </p:spPr>
        <p:txBody>
          <a:bodyPr wrap="square" rtlCol="0">
            <a:spAutoFit/>
          </a:bodyPr>
          <a:lstStyle/>
          <a:p>
            <a:r>
              <a:rPr lang="en-US" sz="2800" b="1" dirty="0">
                <a:solidFill>
                  <a:srgbClr val="0000FF"/>
                </a:solidFill>
              </a:rPr>
              <a:t>Print a Copy</a:t>
            </a:r>
          </a:p>
          <a:p>
            <a:endParaRPr lang="en-US" sz="2000" dirty="0">
              <a:solidFill>
                <a:srgbClr val="FF0000"/>
              </a:solidFill>
            </a:endParaRPr>
          </a:p>
          <a:p>
            <a:r>
              <a:rPr lang="en-US" sz="2000" dirty="0">
                <a:solidFill>
                  <a:srgbClr val="FF0000"/>
                </a:solidFill>
              </a:rPr>
              <a:t>Sample of what the printed copy looks like. You can also create a PDF copy and email it. </a:t>
            </a:r>
          </a:p>
        </p:txBody>
      </p:sp>
    </p:spTree>
    <p:extLst>
      <p:ext uri="{BB962C8B-B14F-4D97-AF65-F5344CB8AC3E}">
        <p14:creationId xmlns:p14="http://schemas.microsoft.com/office/powerpoint/2010/main" val="2447114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0C052-8C21-94C4-F8F5-2261CBF4294B}"/>
              </a:ext>
            </a:extLst>
          </p:cNvPr>
          <p:cNvPicPr>
            <a:picLocks noChangeAspect="1"/>
          </p:cNvPicPr>
          <p:nvPr/>
        </p:nvPicPr>
        <p:blipFill rotWithShape="1">
          <a:blip r:embed="rId3"/>
          <a:srcRect l="1975" r="6922" b="882"/>
          <a:stretch/>
        </p:blipFill>
        <p:spPr>
          <a:xfrm>
            <a:off x="118325" y="1036235"/>
            <a:ext cx="5505079" cy="4892292"/>
          </a:xfrm>
          <a:prstGeom prst="rect">
            <a:avLst/>
          </a:prstGeom>
          <a:ln>
            <a:solidFill>
              <a:schemeClr val="tx1"/>
            </a:solidFill>
          </a:ln>
        </p:spPr>
      </p:pic>
      <p:pic>
        <p:nvPicPr>
          <p:cNvPr id="5" name="Picture 4">
            <a:extLst>
              <a:ext uri="{FF2B5EF4-FFF2-40B4-BE49-F238E27FC236}">
                <a16:creationId xmlns:a16="http://schemas.microsoft.com/office/drawing/2014/main" id="{21BCA43E-8D20-4298-87D8-5BFC2F3D34E4}"/>
              </a:ext>
            </a:extLst>
          </p:cNvPr>
          <p:cNvPicPr>
            <a:picLocks noChangeAspect="1"/>
          </p:cNvPicPr>
          <p:nvPr/>
        </p:nvPicPr>
        <p:blipFill rotWithShape="1">
          <a:blip r:embed="rId4"/>
          <a:srcRect l="2572" r="5627" b="5183"/>
          <a:stretch/>
        </p:blipFill>
        <p:spPr>
          <a:xfrm>
            <a:off x="5767754" y="1036235"/>
            <a:ext cx="6287974" cy="4008037"/>
          </a:xfrm>
          <a:prstGeom prst="rect">
            <a:avLst/>
          </a:prstGeom>
          <a:ln>
            <a:solidFill>
              <a:schemeClr val="tx1"/>
            </a:solidFill>
          </a:ln>
        </p:spPr>
      </p:pic>
      <p:sp>
        <p:nvSpPr>
          <p:cNvPr id="6" name="TextBox 5">
            <a:extLst>
              <a:ext uri="{FF2B5EF4-FFF2-40B4-BE49-F238E27FC236}">
                <a16:creationId xmlns:a16="http://schemas.microsoft.com/office/drawing/2014/main" id="{9016FCE0-FED1-755C-2BC9-742DE43B0A2E}"/>
              </a:ext>
            </a:extLst>
          </p:cNvPr>
          <p:cNvSpPr txBox="1"/>
          <p:nvPr/>
        </p:nvSpPr>
        <p:spPr>
          <a:xfrm>
            <a:off x="5955865" y="231391"/>
            <a:ext cx="4600427" cy="369332"/>
          </a:xfrm>
          <a:prstGeom prst="rect">
            <a:avLst/>
          </a:prstGeom>
          <a:noFill/>
        </p:spPr>
        <p:txBody>
          <a:bodyPr wrap="none" rtlCol="0">
            <a:spAutoFit/>
          </a:bodyPr>
          <a:lstStyle/>
          <a:p>
            <a:r>
              <a:rPr lang="en-US" sz="1800" b="0" i="0" u="none" strike="noStrike" baseline="0" dirty="0">
                <a:solidFill>
                  <a:srgbClr val="FF0000"/>
                </a:solidFill>
                <a:latin typeface="Aptos" panose="020B0004020202020204" pitchFamily="34" charset="0"/>
              </a:rPr>
              <a:t>Payment processing </a:t>
            </a:r>
            <a:r>
              <a:rPr lang="en-US" sz="1800" b="0" i="0" u="none" strike="noStrike" baseline="0" dirty="0">
                <a:latin typeface="Aptos" panose="020B0004020202020204" pitchFamily="34" charset="0"/>
              </a:rPr>
              <a:t>is shown on the screen </a:t>
            </a:r>
            <a:endParaRPr lang="en-US" dirty="0"/>
          </a:p>
        </p:txBody>
      </p:sp>
      <p:sp>
        <p:nvSpPr>
          <p:cNvPr id="7" name="TextBox 6">
            <a:extLst>
              <a:ext uri="{FF2B5EF4-FFF2-40B4-BE49-F238E27FC236}">
                <a16:creationId xmlns:a16="http://schemas.microsoft.com/office/drawing/2014/main" id="{68A2108C-9F8D-E20D-9CC5-A8E37718EC60}"/>
              </a:ext>
            </a:extLst>
          </p:cNvPr>
          <p:cNvSpPr txBox="1"/>
          <p:nvPr/>
        </p:nvSpPr>
        <p:spPr>
          <a:xfrm>
            <a:off x="118325" y="231391"/>
            <a:ext cx="4739374" cy="646331"/>
          </a:xfrm>
          <a:prstGeom prst="rect">
            <a:avLst/>
          </a:prstGeom>
          <a:noFill/>
        </p:spPr>
        <p:txBody>
          <a:bodyPr wrap="square" rtlCol="0">
            <a:spAutoFit/>
          </a:bodyPr>
          <a:lstStyle/>
          <a:p>
            <a:r>
              <a:rPr lang="en-US" sz="1800" b="0" i="0" u="none" strike="noStrike" baseline="0" dirty="0">
                <a:solidFill>
                  <a:srgbClr val="FF0000"/>
                </a:solidFill>
                <a:latin typeface="Aptos" panose="020B0004020202020204" pitchFamily="34" charset="0"/>
              </a:rPr>
              <a:t>Fees recap </a:t>
            </a:r>
            <a:r>
              <a:rPr lang="en-US" dirty="0">
                <a:latin typeface="Aptos" panose="020B0004020202020204" pitchFamily="34" charset="0"/>
              </a:rPr>
              <a:t>at </a:t>
            </a:r>
            <a:r>
              <a:rPr lang="en-US" sz="1800" b="0" i="0" u="none" strike="noStrike" baseline="0" dirty="0">
                <a:latin typeface="Aptos" panose="020B0004020202020204" pitchFamily="34" charset="0"/>
              </a:rPr>
              <a:t>top of the screen shows amount  to pay. $100 unit renewal fee + 3% admin fee.</a:t>
            </a:r>
            <a:endParaRPr lang="en-US" dirty="0"/>
          </a:p>
        </p:txBody>
      </p:sp>
      <p:sp>
        <p:nvSpPr>
          <p:cNvPr id="8" name="Oval 7">
            <a:extLst>
              <a:ext uri="{FF2B5EF4-FFF2-40B4-BE49-F238E27FC236}">
                <a16:creationId xmlns:a16="http://schemas.microsoft.com/office/drawing/2014/main" id="{6655A034-DF7E-9797-0051-AC657C8D1603}"/>
              </a:ext>
            </a:extLst>
          </p:cNvPr>
          <p:cNvSpPr/>
          <p:nvPr/>
        </p:nvSpPr>
        <p:spPr>
          <a:xfrm>
            <a:off x="1094638" y="2420846"/>
            <a:ext cx="3389261" cy="15675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E253F28-9181-9023-47BD-848BBCA799BE}"/>
              </a:ext>
            </a:extLst>
          </p:cNvPr>
          <p:cNvSpPr/>
          <p:nvPr/>
        </p:nvSpPr>
        <p:spPr>
          <a:xfrm>
            <a:off x="8105994" y="2015322"/>
            <a:ext cx="3017472" cy="146705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15A476E-604D-CC3F-29C0-583514586FC9}"/>
              </a:ext>
            </a:extLst>
          </p:cNvPr>
          <p:cNvSpPr txBox="1"/>
          <p:nvPr/>
        </p:nvSpPr>
        <p:spPr>
          <a:xfrm rot="20631227">
            <a:off x="3279244" y="3328661"/>
            <a:ext cx="944489" cy="369332"/>
          </a:xfrm>
          <a:prstGeom prst="rect">
            <a:avLst/>
          </a:prstGeom>
          <a:noFill/>
        </p:spPr>
        <p:txBody>
          <a:bodyPr wrap="none" rtlCol="0">
            <a:spAutoFit/>
          </a:bodyPr>
          <a:lstStyle/>
          <a:p>
            <a:r>
              <a:rPr lang="en-US" dirty="0">
                <a:solidFill>
                  <a:srgbClr val="FF0000"/>
                </a:solidFill>
              </a:rPr>
              <a:t>$103.00</a:t>
            </a:r>
          </a:p>
        </p:txBody>
      </p:sp>
      <p:sp>
        <p:nvSpPr>
          <p:cNvPr id="3" name="TextBox 2">
            <a:extLst>
              <a:ext uri="{FF2B5EF4-FFF2-40B4-BE49-F238E27FC236}">
                <a16:creationId xmlns:a16="http://schemas.microsoft.com/office/drawing/2014/main" id="{0912D647-117B-BF97-B868-C6913C210A27}"/>
              </a:ext>
            </a:extLst>
          </p:cNvPr>
          <p:cNvSpPr txBox="1"/>
          <p:nvPr/>
        </p:nvSpPr>
        <p:spPr>
          <a:xfrm rot="20631227">
            <a:off x="3220304" y="2711244"/>
            <a:ext cx="944489" cy="369332"/>
          </a:xfrm>
          <a:prstGeom prst="rect">
            <a:avLst/>
          </a:prstGeom>
          <a:noFill/>
        </p:spPr>
        <p:txBody>
          <a:bodyPr wrap="none" rtlCol="0">
            <a:spAutoFit/>
          </a:bodyPr>
          <a:lstStyle/>
          <a:p>
            <a:r>
              <a:rPr lang="en-US" dirty="0">
                <a:solidFill>
                  <a:srgbClr val="FF0000"/>
                </a:solidFill>
              </a:rPr>
              <a:t>$100.00</a:t>
            </a:r>
          </a:p>
        </p:txBody>
      </p:sp>
      <p:sp>
        <p:nvSpPr>
          <p:cNvPr id="10" name="TextBox 9">
            <a:extLst>
              <a:ext uri="{FF2B5EF4-FFF2-40B4-BE49-F238E27FC236}">
                <a16:creationId xmlns:a16="http://schemas.microsoft.com/office/drawing/2014/main" id="{21BEDF8F-93B3-FF75-14DC-E2F5688A58E4}"/>
              </a:ext>
            </a:extLst>
          </p:cNvPr>
          <p:cNvSpPr txBox="1"/>
          <p:nvPr/>
        </p:nvSpPr>
        <p:spPr>
          <a:xfrm rot="20631227">
            <a:off x="3207218" y="3039198"/>
            <a:ext cx="1174039" cy="307777"/>
          </a:xfrm>
          <a:prstGeom prst="rect">
            <a:avLst/>
          </a:prstGeom>
          <a:noFill/>
        </p:spPr>
        <p:txBody>
          <a:bodyPr wrap="none" rtlCol="0">
            <a:spAutoFit/>
          </a:bodyPr>
          <a:lstStyle/>
          <a:p>
            <a:r>
              <a:rPr lang="en-US" sz="1400" dirty="0">
                <a:solidFill>
                  <a:srgbClr val="FF0000"/>
                </a:solidFill>
              </a:rPr>
              <a:t>3% admin fee</a:t>
            </a:r>
          </a:p>
        </p:txBody>
      </p:sp>
      <p:sp>
        <p:nvSpPr>
          <p:cNvPr id="11" name="Arrow: Right 10">
            <a:extLst>
              <a:ext uri="{FF2B5EF4-FFF2-40B4-BE49-F238E27FC236}">
                <a16:creationId xmlns:a16="http://schemas.microsoft.com/office/drawing/2014/main" id="{B022372A-6E17-212D-3EDE-4B84A2316D95}"/>
              </a:ext>
            </a:extLst>
          </p:cNvPr>
          <p:cNvSpPr/>
          <p:nvPr/>
        </p:nvSpPr>
        <p:spPr>
          <a:xfrm rot="9640479">
            <a:off x="10378628" y="2699200"/>
            <a:ext cx="898057" cy="993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10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8DC00-3C95-0FF2-9CF7-13D7097535EC}"/>
              </a:ext>
            </a:extLst>
          </p:cNvPr>
          <p:cNvPicPr>
            <a:picLocks noChangeAspect="1"/>
          </p:cNvPicPr>
          <p:nvPr/>
        </p:nvPicPr>
        <p:blipFill>
          <a:blip r:embed="rId3"/>
          <a:stretch>
            <a:fillRect/>
          </a:stretch>
        </p:blipFill>
        <p:spPr>
          <a:xfrm>
            <a:off x="161664" y="1154857"/>
            <a:ext cx="7619745" cy="2677840"/>
          </a:xfrm>
          <a:prstGeom prst="rect">
            <a:avLst/>
          </a:prstGeom>
          <a:ln>
            <a:solidFill>
              <a:schemeClr val="tx1"/>
            </a:solidFill>
          </a:ln>
        </p:spPr>
      </p:pic>
      <p:pic>
        <p:nvPicPr>
          <p:cNvPr id="5" name="Picture 4">
            <a:extLst>
              <a:ext uri="{FF2B5EF4-FFF2-40B4-BE49-F238E27FC236}">
                <a16:creationId xmlns:a16="http://schemas.microsoft.com/office/drawing/2014/main" id="{6E7F803C-7C77-8E4D-2AB3-A804CD173D5C}"/>
              </a:ext>
            </a:extLst>
          </p:cNvPr>
          <p:cNvPicPr>
            <a:picLocks noChangeAspect="1"/>
          </p:cNvPicPr>
          <p:nvPr/>
        </p:nvPicPr>
        <p:blipFill rotWithShape="1">
          <a:blip r:embed="rId4"/>
          <a:srcRect l="12167" t="14414" r="3595"/>
          <a:stretch/>
        </p:blipFill>
        <p:spPr>
          <a:xfrm>
            <a:off x="8104451" y="1154857"/>
            <a:ext cx="3334915" cy="3979851"/>
          </a:xfrm>
          <a:prstGeom prst="rect">
            <a:avLst/>
          </a:prstGeom>
          <a:ln>
            <a:solidFill>
              <a:schemeClr val="tx1"/>
            </a:solidFill>
          </a:ln>
        </p:spPr>
      </p:pic>
      <p:sp>
        <p:nvSpPr>
          <p:cNvPr id="2" name="TextBox 1">
            <a:extLst>
              <a:ext uri="{FF2B5EF4-FFF2-40B4-BE49-F238E27FC236}">
                <a16:creationId xmlns:a16="http://schemas.microsoft.com/office/drawing/2014/main" id="{3F1A7228-B770-200D-D8D3-207C9A337DCC}"/>
              </a:ext>
            </a:extLst>
          </p:cNvPr>
          <p:cNvSpPr txBox="1"/>
          <p:nvPr/>
        </p:nvSpPr>
        <p:spPr>
          <a:xfrm>
            <a:off x="2147960" y="457725"/>
            <a:ext cx="4070794" cy="369332"/>
          </a:xfrm>
          <a:prstGeom prst="rect">
            <a:avLst/>
          </a:prstGeom>
          <a:noFill/>
        </p:spPr>
        <p:txBody>
          <a:bodyPr wrap="none" rtlCol="0">
            <a:spAutoFit/>
          </a:bodyPr>
          <a:lstStyle/>
          <a:p>
            <a:r>
              <a:rPr lang="en-US" sz="1800" b="0" i="0" u="none" strike="noStrike" baseline="0" dirty="0">
                <a:solidFill>
                  <a:srgbClr val="FF0000"/>
                </a:solidFill>
                <a:latin typeface="Aptos" panose="020B0004020202020204" pitchFamily="34" charset="0"/>
              </a:rPr>
              <a:t>Payment submitted, paid &amp; confirmed</a:t>
            </a:r>
            <a:endParaRPr lang="en-US" dirty="0">
              <a:solidFill>
                <a:srgbClr val="FF0000"/>
              </a:solidFill>
            </a:endParaRPr>
          </a:p>
        </p:txBody>
      </p:sp>
      <p:sp>
        <p:nvSpPr>
          <p:cNvPr id="4" name="TextBox 3">
            <a:extLst>
              <a:ext uri="{FF2B5EF4-FFF2-40B4-BE49-F238E27FC236}">
                <a16:creationId xmlns:a16="http://schemas.microsoft.com/office/drawing/2014/main" id="{E8518B01-7297-5B65-F7E5-95ECE921D888}"/>
              </a:ext>
            </a:extLst>
          </p:cNvPr>
          <p:cNvSpPr txBox="1"/>
          <p:nvPr/>
        </p:nvSpPr>
        <p:spPr>
          <a:xfrm>
            <a:off x="8104451" y="457725"/>
            <a:ext cx="3379900" cy="369332"/>
          </a:xfrm>
          <a:prstGeom prst="rect">
            <a:avLst/>
          </a:prstGeom>
          <a:noFill/>
        </p:spPr>
        <p:txBody>
          <a:bodyPr wrap="none" rtlCol="0">
            <a:spAutoFit/>
          </a:bodyPr>
          <a:lstStyle/>
          <a:p>
            <a:r>
              <a:rPr lang="en-US" sz="1800" b="0" i="0" u="none" strike="noStrike" baseline="0" dirty="0">
                <a:solidFill>
                  <a:srgbClr val="FF0000"/>
                </a:solidFill>
                <a:latin typeface="Aptos" panose="020B0004020202020204" pitchFamily="34" charset="0"/>
              </a:rPr>
              <a:t>Payer receives an e-mail receipt </a:t>
            </a:r>
            <a:endParaRPr lang="en-US" dirty="0">
              <a:solidFill>
                <a:srgbClr val="FF0000"/>
              </a:solidFill>
            </a:endParaRPr>
          </a:p>
        </p:txBody>
      </p:sp>
      <p:sp>
        <p:nvSpPr>
          <p:cNvPr id="6" name="Oval 5">
            <a:extLst>
              <a:ext uri="{FF2B5EF4-FFF2-40B4-BE49-F238E27FC236}">
                <a16:creationId xmlns:a16="http://schemas.microsoft.com/office/drawing/2014/main" id="{4B586853-AA88-7945-0E18-7BECB2B6DF90}"/>
              </a:ext>
            </a:extLst>
          </p:cNvPr>
          <p:cNvSpPr/>
          <p:nvPr/>
        </p:nvSpPr>
        <p:spPr>
          <a:xfrm>
            <a:off x="8327058" y="2701122"/>
            <a:ext cx="1349505" cy="7278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83EBF3B8-A3D8-7628-C458-E7A9D21CED13}"/>
              </a:ext>
            </a:extLst>
          </p:cNvPr>
          <p:cNvSpPr/>
          <p:nvPr/>
        </p:nvSpPr>
        <p:spPr>
          <a:xfrm rot="9640479">
            <a:off x="3082349" y="1975719"/>
            <a:ext cx="898057" cy="993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09B8ACD8-7236-4A1F-756B-8E492F3630B7}"/>
              </a:ext>
            </a:extLst>
          </p:cNvPr>
          <p:cNvSpPr/>
          <p:nvPr/>
        </p:nvSpPr>
        <p:spPr>
          <a:xfrm rot="9640479">
            <a:off x="9450141" y="2819959"/>
            <a:ext cx="898057" cy="9930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242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F87"/>
        </a:solidFill>
        <a:effectLst/>
      </p:bgPr>
    </p:bg>
    <p:spTree>
      <p:nvGrpSpPr>
        <p:cNvPr id="1" name="Shape 290"/>
        <p:cNvGrpSpPr/>
        <p:nvPr/>
      </p:nvGrpSpPr>
      <p:grpSpPr>
        <a:xfrm>
          <a:off x="0" y="0"/>
          <a:ext cx="0" cy="0"/>
          <a:chOff x="0" y="0"/>
          <a:chExt cx="0" cy="0"/>
        </a:xfrm>
      </p:grpSpPr>
      <p:sp>
        <p:nvSpPr>
          <p:cNvPr id="291" name="Google Shape;291;p43"/>
          <p:cNvSpPr txBox="1"/>
          <p:nvPr/>
        </p:nvSpPr>
        <p:spPr>
          <a:xfrm>
            <a:off x="9103100" y="2901733"/>
            <a:ext cx="2824400" cy="3268800"/>
          </a:xfrm>
          <a:prstGeom prst="rect">
            <a:avLst/>
          </a:prstGeom>
          <a:noFill/>
          <a:ln>
            <a:noFill/>
          </a:ln>
        </p:spPr>
        <p:txBody>
          <a:bodyPr spcFirstLastPara="1" wrap="square" lIns="121897" tIns="121897" rIns="121897" bIns="121897" anchor="t" anchorCtr="0">
            <a:noAutofit/>
          </a:bodyPr>
          <a:lstStyle/>
          <a:p>
            <a:endParaRPr b="1" dirty="0">
              <a:solidFill>
                <a:schemeClr val="lt2"/>
              </a:solidFill>
              <a:latin typeface="Helvetica Neue"/>
              <a:ea typeface="Helvetica Neue"/>
              <a:cs typeface="Helvetica Neue"/>
              <a:sym typeface="Helvetica Neue"/>
            </a:endParaRPr>
          </a:p>
        </p:txBody>
      </p:sp>
      <p:sp>
        <p:nvSpPr>
          <p:cNvPr id="292" name="Google Shape;292;p43"/>
          <p:cNvSpPr txBox="1"/>
          <p:nvPr/>
        </p:nvSpPr>
        <p:spPr>
          <a:xfrm>
            <a:off x="0" y="4713867"/>
            <a:ext cx="4956800" cy="533600"/>
          </a:xfrm>
          <a:prstGeom prst="rect">
            <a:avLst/>
          </a:prstGeom>
          <a:noFill/>
          <a:ln>
            <a:noFill/>
          </a:ln>
        </p:spPr>
        <p:txBody>
          <a:bodyPr spcFirstLastPara="1" wrap="square" lIns="121897" tIns="121897" rIns="121897" bIns="121897" anchor="t" anchorCtr="0">
            <a:spAutoFit/>
          </a:bodyPr>
          <a:lstStyle/>
          <a:p>
            <a:endParaRPr dirty="0">
              <a:solidFill>
                <a:srgbClr val="EFEFEF"/>
              </a:solidFill>
              <a:latin typeface="Helvetica Neue"/>
              <a:ea typeface="Helvetica Neue"/>
              <a:cs typeface="Helvetica Neue"/>
              <a:sym typeface="Helvetica Neue"/>
            </a:endParaRPr>
          </a:p>
        </p:txBody>
      </p:sp>
      <p:sp>
        <p:nvSpPr>
          <p:cNvPr id="293" name="Google Shape;293;p43"/>
          <p:cNvSpPr txBox="1"/>
          <p:nvPr/>
        </p:nvSpPr>
        <p:spPr>
          <a:xfrm>
            <a:off x="7739600" y="-51867"/>
            <a:ext cx="4452400" cy="661200"/>
          </a:xfrm>
          <a:prstGeom prst="rect">
            <a:avLst/>
          </a:prstGeom>
          <a:noFill/>
          <a:ln>
            <a:noFill/>
          </a:ln>
        </p:spPr>
        <p:txBody>
          <a:bodyPr spcFirstLastPara="1" wrap="square" lIns="121897" tIns="121897" rIns="121897" bIns="121897" anchor="t" anchorCtr="0">
            <a:noAutofit/>
          </a:bodyPr>
          <a:lstStyle/>
          <a:p>
            <a:pPr algn="r"/>
            <a:r>
              <a:rPr lang="en" sz="4000" b="1" dirty="0">
                <a:solidFill>
                  <a:schemeClr val="lt1"/>
                </a:solidFill>
                <a:latin typeface="Calibri"/>
                <a:ea typeface="Calibri"/>
                <a:cs typeface="Calibri"/>
                <a:sym typeface="Calibri"/>
              </a:rPr>
              <a:t>Unit Renewal</a:t>
            </a:r>
            <a:endParaRPr sz="4000" b="1" dirty="0">
              <a:solidFill>
                <a:schemeClr val="lt1"/>
              </a:solidFill>
              <a:latin typeface="Calibri"/>
              <a:ea typeface="Calibri"/>
              <a:cs typeface="Calibri"/>
              <a:sym typeface="Calibri"/>
            </a:endParaRPr>
          </a:p>
        </p:txBody>
      </p:sp>
      <p:sp>
        <p:nvSpPr>
          <p:cNvPr id="294" name="Google Shape;294;p43"/>
          <p:cNvSpPr txBox="1"/>
          <p:nvPr/>
        </p:nvSpPr>
        <p:spPr>
          <a:xfrm>
            <a:off x="103700" y="735433"/>
            <a:ext cx="9163200" cy="5772800"/>
          </a:xfrm>
          <a:prstGeom prst="rect">
            <a:avLst/>
          </a:prstGeom>
          <a:noFill/>
          <a:ln>
            <a:noFill/>
          </a:ln>
        </p:spPr>
        <p:txBody>
          <a:bodyPr spcFirstLastPara="1" wrap="square" lIns="121897" tIns="121897" rIns="121897" bIns="121897" anchor="t" anchorCtr="0">
            <a:noAutofit/>
          </a:bodyPr>
          <a:lstStyle/>
          <a:p>
            <a:pPr>
              <a:buClr>
                <a:schemeClr val="dk1"/>
              </a:buClr>
              <a:buSzPts val="1100"/>
            </a:pPr>
            <a:endParaRPr sz="1700" b="1" dirty="0">
              <a:solidFill>
                <a:schemeClr val="lt1"/>
              </a:solidFill>
              <a:latin typeface="Calibri"/>
              <a:ea typeface="Calibri"/>
              <a:cs typeface="Calibri"/>
              <a:sym typeface="Calibri"/>
            </a:endParaRPr>
          </a:p>
        </p:txBody>
      </p:sp>
      <p:pic>
        <p:nvPicPr>
          <p:cNvPr id="295" name="Google Shape;295;p43"/>
          <p:cNvPicPr preferRelativeResize="0"/>
          <p:nvPr/>
        </p:nvPicPr>
        <p:blipFill>
          <a:blip r:embed="rId3">
            <a:alphaModFix/>
          </a:blip>
          <a:stretch>
            <a:fillRect/>
          </a:stretch>
        </p:blipFill>
        <p:spPr>
          <a:xfrm>
            <a:off x="1" y="783367"/>
            <a:ext cx="12191999" cy="5676900"/>
          </a:xfrm>
          <a:prstGeom prst="rect">
            <a:avLst/>
          </a:prstGeom>
          <a:noFill/>
          <a:ln>
            <a:noFill/>
          </a:ln>
        </p:spPr>
      </p:pic>
      <p:pic>
        <p:nvPicPr>
          <p:cNvPr id="296" name="Google Shape;296;p43"/>
          <p:cNvPicPr preferRelativeResize="0"/>
          <p:nvPr/>
        </p:nvPicPr>
        <p:blipFill>
          <a:blip r:embed="rId4">
            <a:alphaModFix/>
          </a:blip>
          <a:stretch>
            <a:fillRect/>
          </a:stretch>
        </p:blipFill>
        <p:spPr>
          <a:xfrm>
            <a:off x="2517667" y="2635830"/>
            <a:ext cx="9409835" cy="37035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2EF888-BE90-4EE9-3E9B-A7E6591A6DE1}"/>
              </a:ext>
            </a:extLst>
          </p:cNvPr>
          <p:cNvSpPr txBox="1"/>
          <p:nvPr/>
        </p:nvSpPr>
        <p:spPr>
          <a:xfrm>
            <a:off x="1566002" y="628778"/>
            <a:ext cx="8458873" cy="1200329"/>
          </a:xfrm>
          <a:prstGeom prst="rect">
            <a:avLst/>
          </a:prstGeom>
          <a:noFill/>
        </p:spPr>
        <p:txBody>
          <a:bodyPr wrap="square" rtlCol="0">
            <a:spAutoFit/>
          </a:bodyPr>
          <a:lstStyle/>
          <a:p>
            <a:r>
              <a:rPr lang="en-US" sz="7200" dirty="0">
                <a:solidFill>
                  <a:srgbClr val="FF0000"/>
                </a:solidFill>
              </a:rPr>
              <a:t>          Paperwork</a:t>
            </a:r>
          </a:p>
        </p:txBody>
      </p:sp>
      <p:sp>
        <p:nvSpPr>
          <p:cNvPr id="3" name="TextBox 2">
            <a:extLst>
              <a:ext uri="{FF2B5EF4-FFF2-40B4-BE49-F238E27FC236}">
                <a16:creationId xmlns:a16="http://schemas.microsoft.com/office/drawing/2014/main" id="{FE8E32C1-92E8-8C5D-BDCB-60569441188D}"/>
              </a:ext>
            </a:extLst>
          </p:cNvPr>
          <p:cNvSpPr txBox="1"/>
          <p:nvPr/>
        </p:nvSpPr>
        <p:spPr>
          <a:xfrm>
            <a:off x="2227003" y="2274838"/>
            <a:ext cx="8390374" cy="2062103"/>
          </a:xfrm>
          <a:prstGeom prst="rect">
            <a:avLst/>
          </a:prstGeom>
          <a:noFill/>
        </p:spPr>
        <p:txBody>
          <a:bodyPr wrap="square" rtlCol="0">
            <a:spAutoFit/>
          </a:bodyPr>
          <a:lstStyle/>
          <a:p>
            <a:pPr algn="l"/>
            <a:r>
              <a:rPr lang="en-US" sz="3200" dirty="0">
                <a:latin typeface="Aptos" panose="020B0004020202020204" pitchFamily="34" charset="0"/>
              </a:rPr>
              <a:t>CPA – Charter Partner Agreement     </a:t>
            </a:r>
            <a:r>
              <a:rPr lang="en-US" sz="3200" b="0" i="0" u="none" strike="noStrike" baseline="0" dirty="0">
                <a:latin typeface="Aptos" panose="020B0004020202020204" pitchFamily="34" charset="0"/>
              </a:rPr>
              <a:t> Facilities Use Agreement</a:t>
            </a:r>
          </a:p>
          <a:p>
            <a:pPr algn="l"/>
            <a:endParaRPr lang="en-US" sz="3200" dirty="0">
              <a:latin typeface="Aptos" panose="020B0004020202020204" pitchFamily="34" charset="0"/>
            </a:endParaRPr>
          </a:p>
          <a:p>
            <a:pPr algn="l"/>
            <a:r>
              <a:rPr lang="en-US" sz="3200" dirty="0">
                <a:latin typeface="Aptos" panose="020B0004020202020204" pitchFamily="34" charset="0"/>
              </a:rPr>
              <a:t>Needs to be done annually</a:t>
            </a:r>
            <a:endParaRPr lang="en-US" sz="3200" dirty="0"/>
          </a:p>
        </p:txBody>
      </p:sp>
    </p:spTree>
    <p:extLst>
      <p:ext uri="{BB962C8B-B14F-4D97-AF65-F5344CB8AC3E}">
        <p14:creationId xmlns:p14="http://schemas.microsoft.com/office/powerpoint/2010/main" val="189361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A94745-9234-F2A8-0790-A1B212BF23BA}"/>
              </a:ext>
            </a:extLst>
          </p:cNvPr>
          <p:cNvPicPr>
            <a:picLocks noChangeAspect="1"/>
          </p:cNvPicPr>
          <p:nvPr/>
        </p:nvPicPr>
        <p:blipFill>
          <a:blip r:embed="rId3"/>
          <a:stretch>
            <a:fillRect/>
          </a:stretch>
        </p:blipFill>
        <p:spPr>
          <a:xfrm>
            <a:off x="744356" y="1195492"/>
            <a:ext cx="10869542" cy="2619741"/>
          </a:xfrm>
          <a:prstGeom prst="rect">
            <a:avLst/>
          </a:prstGeom>
        </p:spPr>
      </p:pic>
    </p:spTree>
    <p:extLst>
      <p:ext uri="{BB962C8B-B14F-4D97-AF65-F5344CB8AC3E}">
        <p14:creationId xmlns:p14="http://schemas.microsoft.com/office/powerpoint/2010/main" val="700623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2E90E-5EE0-CDE4-7157-6263DFD7CC3C}"/>
              </a:ext>
            </a:extLst>
          </p:cNvPr>
          <p:cNvSpPr>
            <a:spLocks noGrp="1"/>
          </p:cNvSpPr>
          <p:nvPr>
            <p:ph idx="1"/>
          </p:nvPr>
        </p:nvSpPr>
        <p:spPr>
          <a:xfrm>
            <a:off x="985619" y="582804"/>
            <a:ext cx="9414424" cy="4833156"/>
          </a:xfrm>
        </p:spPr>
        <p:txBody>
          <a:bodyPr>
            <a:normAutofit fontScale="92500" lnSpcReduction="20000"/>
          </a:bodyPr>
          <a:lstStyle/>
          <a:p>
            <a:pPr marL="0" indent="0">
              <a:buNone/>
            </a:pPr>
            <a:r>
              <a:rPr lang="en-US" sz="3500" dirty="0">
                <a:solidFill>
                  <a:srgbClr val="FF0000"/>
                </a:solidFill>
              </a:rPr>
              <a:t>Key Decisions for Units</a:t>
            </a:r>
          </a:p>
          <a:p>
            <a:pPr marL="0" indent="0">
              <a:buNone/>
            </a:pPr>
            <a:endParaRPr lang="en-US" sz="3500" u="sng" dirty="0"/>
          </a:p>
          <a:p>
            <a:r>
              <a:rPr lang="en-US" sz="3000" dirty="0">
                <a:latin typeface="Aptos" panose="020B0004020202020204" pitchFamily="34" charset="0"/>
              </a:rPr>
              <a:t>Choose a member renewal plan:</a:t>
            </a:r>
          </a:p>
          <a:p>
            <a:pPr marL="1200150" lvl="2" indent="-514350">
              <a:buFont typeface="+mj-lt"/>
              <a:buAutoNum type="arabicPeriod"/>
            </a:pPr>
            <a:r>
              <a:rPr lang="en-US" sz="3500" i="1" dirty="0">
                <a:solidFill>
                  <a:srgbClr val="0000FF"/>
                </a:solidFill>
                <a:latin typeface="Aptos" panose="020B0004020202020204" pitchFamily="34" charset="0"/>
              </a:rPr>
              <a:t>Unit Pay</a:t>
            </a:r>
            <a:r>
              <a:rPr lang="en-US" sz="3000" i="1" dirty="0">
                <a:latin typeface="Aptos" panose="020B0004020202020204" pitchFamily="34" charset="0"/>
              </a:rPr>
              <a:t>: The unit pays for members’ registrations when due, </a:t>
            </a:r>
            <a:r>
              <a:rPr lang="en-US" sz="3000" i="1" dirty="0">
                <a:solidFill>
                  <a:srgbClr val="FF0000"/>
                </a:solidFill>
                <a:latin typeface="Aptos" panose="020B0004020202020204" pitchFamily="34" charset="0"/>
              </a:rPr>
              <a:t>or</a:t>
            </a:r>
            <a:r>
              <a:rPr lang="en-US" sz="3000" i="1" dirty="0">
                <a:latin typeface="Aptos" panose="020B0004020202020204" pitchFamily="34" charset="0"/>
              </a:rPr>
              <a:t> </a:t>
            </a:r>
          </a:p>
          <a:p>
            <a:pPr marL="1200150" lvl="2" indent="-514350">
              <a:buFont typeface="+mj-lt"/>
              <a:buAutoNum type="arabicPeriod"/>
            </a:pPr>
            <a:r>
              <a:rPr lang="en-US" sz="3500" i="1" dirty="0">
                <a:solidFill>
                  <a:srgbClr val="0000FF"/>
                </a:solidFill>
                <a:latin typeface="Aptos" panose="020B0004020202020204" pitchFamily="34" charset="0"/>
              </a:rPr>
              <a:t>Self Pay </a:t>
            </a:r>
            <a:r>
              <a:rPr lang="en-US" sz="3000" i="1" dirty="0">
                <a:latin typeface="Aptos" panose="020B0004020202020204" pitchFamily="34" charset="0"/>
              </a:rPr>
              <a:t>or Family Pay: Let members/parents manage renewals, </a:t>
            </a:r>
            <a:r>
              <a:rPr lang="en-US" sz="3000" i="1" dirty="0">
                <a:solidFill>
                  <a:srgbClr val="FF0000"/>
                </a:solidFill>
                <a:latin typeface="Aptos" panose="020B0004020202020204" pitchFamily="34" charset="0"/>
              </a:rPr>
              <a:t>or</a:t>
            </a:r>
          </a:p>
          <a:p>
            <a:pPr marL="1200150" lvl="2" indent="-514350">
              <a:buFont typeface="+mj-lt"/>
              <a:buAutoNum type="arabicPeriod"/>
            </a:pPr>
            <a:r>
              <a:rPr lang="en-US" sz="3500" i="1" dirty="0">
                <a:solidFill>
                  <a:srgbClr val="0000FF"/>
                </a:solidFill>
                <a:latin typeface="Aptos" panose="020B0004020202020204" pitchFamily="34" charset="0"/>
              </a:rPr>
              <a:t>Unit pay </a:t>
            </a:r>
            <a:r>
              <a:rPr lang="en-US" sz="3000" i="1" dirty="0">
                <a:latin typeface="Aptos" panose="020B0004020202020204" pitchFamily="34" charset="0"/>
              </a:rPr>
              <a:t>for some while </a:t>
            </a:r>
            <a:r>
              <a:rPr lang="en-US" sz="3500" i="1" dirty="0">
                <a:solidFill>
                  <a:srgbClr val="0000FF"/>
                </a:solidFill>
                <a:latin typeface="Aptos" panose="020B0004020202020204" pitchFamily="34" charset="0"/>
              </a:rPr>
              <a:t>family pay </a:t>
            </a:r>
            <a:r>
              <a:rPr lang="en-US" sz="3000" i="1" dirty="0">
                <a:latin typeface="Aptos" panose="020B0004020202020204" pitchFamily="34" charset="0"/>
              </a:rPr>
              <a:t>for others</a:t>
            </a:r>
          </a:p>
          <a:p>
            <a:pPr marL="685800" lvl="2" indent="0">
              <a:buNone/>
            </a:pPr>
            <a:endParaRPr lang="en-US" sz="3000" i="1" dirty="0">
              <a:latin typeface="Aptos" panose="020B0004020202020204" pitchFamily="34" charset="0"/>
            </a:endParaRPr>
          </a:p>
          <a:p>
            <a:r>
              <a:rPr lang="en-US" sz="3000" dirty="0">
                <a:latin typeface="Aptos" panose="020B0004020202020204" pitchFamily="34" charset="0"/>
              </a:rPr>
              <a:t>Choose </a:t>
            </a:r>
            <a:r>
              <a:rPr lang="en-US" sz="3000" u="sng" dirty="0">
                <a:latin typeface="Aptos" panose="020B0004020202020204" pitchFamily="34" charset="0"/>
              </a:rPr>
              <a:t>auto</a:t>
            </a:r>
            <a:r>
              <a:rPr lang="en-US" sz="3000" dirty="0">
                <a:latin typeface="Aptos" panose="020B0004020202020204" pitchFamily="34" charset="0"/>
              </a:rPr>
              <a:t> or </a:t>
            </a:r>
            <a:r>
              <a:rPr lang="en-US" sz="3000" u="sng" dirty="0">
                <a:latin typeface="Aptos" panose="020B0004020202020204" pitchFamily="34" charset="0"/>
              </a:rPr>
              <a:t>manual</a:t>
            </a:r>
            <a:r>
              <a:rPr lang="en-US" sz="3000" dirty="0">
                <a:latin typeface="Aptos" panose="020B0004020202020204" pitchFamily="34" charset="0"/>
              </a:rPr>
              <a:t> approval of adults</a:t>
            </a:r>
          </a:p>
          <a:p>
            <a:pPr lvl="2"/>
            <a:r>
              <a:rPr lang="en-US" sz="3000" dirty="0">
                <a:latin typeface="Aptos" panose="020B0004020202020204" pitchFamily="34" charset="0"/>
              </a:rPr>
              <a:t>Sidebar: These adults were approved when they joined the unit</a:t>
            </a:r>
            <a:endParaRPr lang="en-US" sz="3000" i="1" dirty="0">
              <a:latin typeface="Aptos" panose="020B0004020202020204" pitchFamily="34" charset="0"/>
            </a:endParaRPr>
          </a:p>
        </p:txBody>
      </p:sp>
    </p:spTree>
    <p:extLst>
      <p:ext uri="{BB962C8B-B14F-4D97-AF65-F5344CB8AC3E}">
        <p14:creationId xmlns:p14="http://schemas.microsoft.com/office/powerpoint/2010/main" val="2906957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DE6521-9439-C73C-7C8F-A9B909162ED8}"/>
              </a:ext>
            </a:extLst>
          </p:cNvPr>
          <p:cNvPicPr>
            <a:picLocks noChangeAspect="1"/>
          </p:cNvPicPr>
          <p:nvPr/>
        </p:nvPicPr>
        <p:blipFill>
          <a:blip r:embed="rId3"/>
          <a:stretch>
            <a:fillRect/>
          </a:stretch>
        </p:blipFill>
        <p:spPr>
          <a:xfrm>
            <a:off x="5128413" y="131034"/>
            <a:ext cx="4791636" cy="6168166"/>
          </a:xfrm>
          <a:prstGeom prst="rect">
            <a:avLst/>
          </a:prstGeom>
        </p:spPr>
      </p:pic>
      <p:sp>
        <p:nvSpPr>
          <p:cNvPr id="12" name="TextBox 11">
            <a:extLst>
              <a:ext uri="{FF2B5EF4-FFF2-40B4-BE49-F238E27FC236}">
                <a16:creationId xmlns:a16="http://schemas.microsoft.com/office/drawing/2014/main" id="{8141AF59-F4C2-23D8-9F89-6FC99C76AEC2}"/>
              </a:ext>
            </a:extLst>
          </p:cNvPr>
          <p:cNvSpPr txBox="1"/>
          <p:nvPr/>
        </p:nvSpPr>
        <p:spPr>
          <a:xfrm>
            <a:off x="1098539" y="984722"/>
            <a:ext cx="2780125" cy="2677656"/>
          </a:xfrm>
          <a:prstGeom prst="rect">
            <a:avLst/>
          </a:prstGeom>
          <a:noFill/>
        </p:spPr>
        <p:txBody>
          <a:bodyPr wrap="square" rtlCol="0">
            <a:spAutoFit/>
          </a:bodyPr>
          <a:lstStyle/>
          <a:p>
            <a:pPr algn="ctr"/>
            <a:r>
              <a:rPr lang="en-US" sz="2400" dirty="0">
                <a:solidFill>
                  <a:srgbClr val="FF0000"/>
                </a:solidFill>
              </a:rPr>
              <a:t>Is your </a:t>
            </a:r>
            <a:r>
              <a:rPr lang="en-US" sz="2400" b="1" u="sng" dirty="0">
                <a:solidFill>
                  <a:srgbClr val="FF0000"/>
                </a:solidFill>
              </a:rPr>
              <a:t>Unit</a:t>
            </a:r>
            <a:r>
              <a:rPr lang="en-US" sz="2400" dirty="0">
                <a:solidFill>
                  <a:srgbClr val="FF0000"/>
                </a:solidFill>
              </a:rPr>
              <a:t> ready for member and unit renewal?</a:t>
            </a:r>
          </a:p>
          <a:p>
            <a:pPr algn="ctr"/>
            <a:endParaRPr lang="en-US" sz="2400" dirty="0">
              <a:solidFill>
                <a:srgbClr val="FF0000"/>
              </a:solidFill>
            </a:endParaRPr>
          </a:p>
          <a:p>
            <a:pPr algn="ctr"/>
            <a:r>
              <a:rPr lang="en-US" sz="2400" dirty="0">
                <a:solidFill>
                  <a:srgbClr val="FF0000"/>
                </a:solidFill>
              </a:rPr>
              <a:t>All Unit Key 3 Leaders should have received this flyer.</a:t>
            </a:r>
          </a:p>
        </p:txBody>
      </p:sp>
    </p:spTree>
    <p:extLst>
      <p:ext uri="{BB962C8B-B14F-4D97-AF65-F5344CB8AC3E}">
        <p14:creationId xmlns:p14="http://schemas.microsoft.com/office/powerpoint/2010/main" val="2280778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91CA-41E5-1AB6-9FDB-683EC9C43A71}"/>
              </a:ext>
            </a:extLst>
          </p:cNvPr>
          <p:cNvSpPr>
            <a:spLocks noGrp="1"/>
          </p:cNvSpPr>
          <p:nvPr>
            <p:ph type="title"/>
          </p:nvPr>
        </p:nvSpPr>
        <p:spPr>
          <a:xfrm>
            <a:off x="2687784" y="204351"/>
            <a:ext cx="8666016" cy="668147"/>
          </a:xfrm>
        </p:spPr>
        <p:txBody>
          <a:bodyPr>
            <a:normAutofit/>
          </a:bodyPr>
          <a:lstStyle/>
          <a:p>
            <a:r>
              <a:rPr lang="en-US" sz="2800" dirty="0">
                <a:solidFill>
                  <a:srgbClr val="0000FF"/>
                </a:solidFill>
                <a:latin typeface="+mn-lt"/>
              </a:rPr>
              <a:t>Sample Email Delivered to Unit Key 3 Leaders</a:t>
            </a:r>
          </a:p>
        </p:txBody>
      </p:sp>
      <p:sp>
        <p:nvSpPr>
          <p:cNvPr id="3" name="TextBox 2">
            <a:extLst>
              <a:ext uri="{FF2B5EF4-FFF2-40B4-BE49-F238E27FC236}">
                <a16:creationId xmlns:a16="http://schemas.microsoft.com/office/drawing/2014/main" id="{ACE60B4B-3926-982D-6850-CE0AB234045D}"/>
              </a:ext>
            </a:extLst>
          </p:cNvPr>
          <p:cNvSpPr txBox="1"/>
          <p:nvPr/>
        </p:nvSpPr>
        <p:spPr>
          <a:xfrm>
            <a:off x="2687784" y="916686"/>
            <a:ext cx="8887690" cy="5024628"/>
          </a:xfrm>
          <a:prstGeom prst="rect">
            <a:avLst/>
          </a:prstGeom>
          <a:noFill/>
        </p:spPr>
        <p:txBody>
          <a:bodyPr wrap="square" rtlCol="0">
            <a:spAutoFit/>
          </a:bodyPr>
          <a:lstStyle/>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Dear Unit Key 3 Leaders,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Longhorn Council and the (</a:t>
            </a:r>
            <a:r>
              <a:rPr lang="en-US" sz="1400" i="1" kern="0" dirty="0">
                <a:effectLst/>
                <a:latin typeface="Times New Roman" panose="02020603050405020304" pitchFamily="18" charset="0"/>
                <a:ea typeface="Aptos" panose="020B0004020202020204" pitchFamily="34" charset="0"/>
                <a:cs typeface="Times New Roman" panose="02020603050405020304" pitchFamily="18" charset="0"/>
              </a:rPr>
              <a:t>insert your district name</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are working on Membership and Unit Renewal for 2025.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The all-important question: will your Pack, Troop, Ship, Crew or Post be doing charter renewal in which the </a:t>
            </a:r>
            <a:r>
              <a:rPr lang="en-US" sz="1400" b="1" kern="0" dirty="0">
                <a:effectLst/>
                <a:latin typeface="Times New Roman" panose="02020603050405020304" pitchFamily="18" charset="0"/>
                <a:ea typeface="Aptos" panose="020B0004020202020204" pitchFamily="34" charset="0"/>
                <a:cs typeface="Times New Roman" panose="02020603050405020304" pitchFamily="18" charset="0"/>
              </a:rPr>
              <a:t>Unit Pays</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for the members registration in the month it is due? or will the Unit allow members to “</a:t>
            </a:r>
            <a:r>
              <a:rPr lang="en-US" sz="1400" b="1" kern="0" dirty="0">
                <a:effectLst/>
                <a:latin typeface="Times New Roman" panose="02020603050405020304" pitchFamily="18" charset="0"/>
                <a:ea typeface="Aptos" panose="020B0004020202020204" pitchFamily="34" charset="0"/>
                <a:cs typeface="Times New Roman" panose="02020603050405020304" pitchFamily="18" charset="0"/>
              </a:rPr>
              <a:t>Self-Pay | Family Pay</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where the members/parents manage renewals themselves?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You will recall that the procedures for membership renewal have changed, and members are beginning to renew today. Even if the unit plans to </a:t>
            </a:r>
            <a:r>
              <a:rPr lang="en-US" sz="1400" b="1" kern="0" dirty="0">
                <a:effectLst/>
                <a:latin typeface="Times New Roman" panose="02020603050405020304" pitchFamily="18" charset="0"/>
                <a:ea typeface="Aptos" panose="020B0004020202020204" pitchFamily="34" charset="0"/>
                <a:cs typeface="Times New Roman" panose="02020603050405020304" pitchFamily="18" charset="0"/>
              </a:rPr>
              <a:t>Unit Pay</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or allow members to </a:t>
            </a:r>
            <a:r>
              <a:rPr lang="en-US" sz="1400" b="1" kern="0" dirty="0">
                <a:effectLst/>
                <a:latin typeface="Times New Roman" panose="02020603050405020304" pitchFamily="18" charset="0"/>
                <a:ea typeface="Aptos" panose="020B0004020202020204" pitchFamily="34" charset="0"/>
                <a:cs typeface="Times New Roman" panose="02020603050405020304" pitchFamily="18" charset="0"/>
              </a:rPr>
              <a:t>Self-Pay</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ALL member </a:t>
            </a:r>
            <a:r>
              <a:rPr lang="en-US" sz="1400" b="1" kern="0" dirty="0">
                <a:effectLst/>
                <a:latin typeface="Times New Roman" panose="02020603050405020304" pitchFamily="18" charset="0"/>
                <a:ea typeface="Aptos" panose="020B0004020202020204" pitchFamily="34" charset="0"/>
                <a:cs typeface="Times New Roman" panose="02020603050405020304" pitchFamily="18" charset="0"/>
              </a:rPr>
              <a:t>email addresses</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(including youth emails) need to be updated in my.scouting. Send test emails to your members and correct undeliverable errors today.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As a Commissioner in your District, I am available to support you through the member renewal process. Please forward your questions to me and I will get you answers. When you have a moment, please read the attached flyers, and visit this </a:t>
            </a:r>
            <a:r>
              <a:rPr lang="en-US" sz="1400" u="sng" kern="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page</a:t>
            </a: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for additional Charter Renewal Resources. </a:t>
            </a:r>
            <a:r>
              <a:rPr lang="en-US" sz="1400" u="sng" kern="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https://www.longhorncouncil.org/charter-renewal</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Yours in Scouting,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NAME</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BSA Position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Phone Number (cell)today</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400" kern="0" dirty="0">
                <a:effectLst/>
                <a:latin typeface="Times New Roman" panose="02020603050405020304" pitchFamily="18" charset="0"/>
                <a:ea typeface="Aptos" panose="020B0004020202020204" pitchFamily="34" charset="0"/>
                <a:cs typeface="Times New Roman" panose="02020603050405020304" pitchFamily="18" charset="0"/>
              </a:rPr>
              <a:t>Email Address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C8EA41-4784-FC6E-5079-C8567831C60E}"/>
              </a:ext>
            </a:extLst>
          </p:cNvPr>
          <p:cNvSpPr txBox="1"/>
          <p:nvPr/>
        </p:nvSpPr>
        <p:spPr>
          <a:xfrm>
            <a:off x="361739" y="880838"/>
            <a:ext cx="1889091" cy="4524315"/>
          </a:xfrm>
          <a:prstGeom prst="rect">
            <a:avLst/>
          </a:prstGeom>
          <a:noFill/>
        </p:spPr>
        <p:txBody>
          <a:bodyPr wrap="square" rtlCol="0">
            <a:spAutoFit/>
          </a:bodyPr>
          <a:lstStyle/>
          <a:p>
            <a:r>
              <a:rPr lang="en-US" sz="1600" b="1" dirty="0">
                <a:solidFill>
                  <a:srgbClr val="FF0000"/>
                </a:solidFill>
                <a:effectLst/>
                <a:latin typeface="Roboto" panose="02000000000000000000" pitchFamily="2" charset="0"/>
                <a:ea typeface="Aptos" panose="020B0004020202020204" pitchFamily="34" charset="0"/>
                <a:cs typeface="Aptos" panose="020B0004020202020204" pitchFamily="34" charset="0"/>
              </a:rPr>
              <a:t>Continue</a:t>
            </a:r>
            <a:r>
              <a:rPr lang="en-US" sz="1600" dirty="0">
                <a:solidFill>
                  <a:srgbClr val="FF0000"/>
                </a:solidFill>
                <a:effectLst/>
                <a:latin typeface="Roboto" panose="02000000000000000000" pitchFamily="2" charset="0"/>
                <a:ea typeface="Aptos" panose="020B0004020202020204" pitchFamily="34" charset="0"/>
                <a:cs typeface="Aptos" panose="020B0004020202020204" pitchFamily="34" charset="0"/>
              </a:rPr>
              <a:t> to make sure that you have updated your my.scouting.org account with a good email address and a cell phone number. </a:t>
            </a:r>
          </a:p>
          <a:p>
            <a:endParaRPr lang="en-US" sz="1600" dirty="0">
              <a:solidFill>
                <a:srgbClr val="FF0000"/>
              </a:solidFill>
              <a:latin typeface="Roboto" panose="02000000000000000000" pitchFamily="2" charset="0"/>
              <a:ea typeface="Aptos" panose="020B0004020202020204" pitchFamily="34" charset="0"/>
              <a:cs typeface="Aptos" panose="020B0004020202020204" pitchFamily="34" charset="0"/>
            </a:endParaRPr>
          </a:p>
          <a:p>
            <a:r>
              <a:rPr lang="en-US" sz="1600" dirty="0">
                <a:solidFill>
                  <a:srgbClr val="FF0000"/>
                </a:solidFill>
                <a:effectLst/>
                <a:latin typeface="Roboto" panose="02000000000000000000" pitchFamily="2" charset="0"/>
                <a:ea typeface="Aptos" panose="020B0004020202020204" pitchFamily="34" charset="0"/>
                <a:cs typeface="Aptos" panose="020B0004020202020204" pitchFamily="34" charset="0"/>
              </a:rPr>
              <a:t>These are the primary ways that National and Longhorn Council will be communicating with you regarding your membership renewal.</a:t>
            </a:r>
            <a:endParaRPr lang="en-US" sz="1600" dirty="0">
              <a:solidFill>
                <a:srgbClr val="FF0000"/>
              </a:solidFill>
            </a:endParaRPr>
          </a:p>
        </p:txBody>
      </p:sp>
      <p:sp>
        <p:nvSpPr>
          <p:cNvPr id="5" name="Oval 4">
            <a:extLst>
              <a:ext uri="{FF2B5EF4-FFF2-40B4-BE49-F238E27FC236}">
                <a16:creationId xmlns:a16="http://schemas.microsoft.com/office/drawing/2014/main" id="{566E7C2F-E709-E7E9-9371-CFFF436FBAF2}"/>
              </a:ext>
            </a:extLst>
          </p:cNvPr>
          <p:cNvSpPr/>
          <p:nvPr/>
        </p:nvSpPr>
        <p:spPr>
          <a:xfrm>
            <a:off x="8848079" y="1616841"/>
            <a:ext cx="2727395" cy="9354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7508D4BE-578C-198A-2897-0CF7444093F5}"/>
              </a:ext>
            </a:extLst>
          </p:cNvPr>
          <p:cNvSpPr/>
          <p:nvPr/>
        </p:nvSpPr>
        <p:spPr>
          <a:xfrm>
            <a:off x="8423788" y="2717371"/>
            <a:ext cx="1303016" cy="5350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70635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EE852A-929F-2895-51B3-B6DBC6E3F289}"/>
              </a:ext>
            </a:extLst>
          </p:cNvPr>
          <p:cNvSpPr txBox="1"/>
          <p:nvPr/>
        </p:nvSpPr>
        <p:spPr>
          <a:xfrm>
            <a:off x="9276306" y="3222734"/>
            <a:ext cx="1785256" cy="923330"/>
          </a:xfrm>
          <a:prstGeom prst="rect">
            <a:avLst/>
          </a:prstGeom>
          <a:noFill/>
        </p:spPr>
        <p:txBody>
          <a:bodyPr wrap="square" rtlCol="0">
            <a:spAutoFit/>
          </a:bodyPr>
          <a:lstStyle/>
          <a:p>
            <a:r>
              <a:rPr lang="en-US" i="1" dirty="0">
                <a:solidFill>
                  <a:srgbClr val="7030A0"/>
                </a:solidFill>
              </a:rPr>
              <a:t>You don’t have to wait for an email to renew. </a:t>
            </a:r>
          </a:p>
        </p:txBody>
      </p:sp>
      <p:sp>
        <p:nvSpPr>
          <p:cNvPr id="4" name="TextBox 3">
            <a:extLst>
              <a:ext uri="{FF2B5EF4-FFF2-40B4-BE49-F238E27FC236}">
                <a16:creationId xmlns:a16="http://schemas.microsoft.com/office/drawing/2014/main" id="{4E61C503-AD45-41AB-0E3D-28FF3E682661}"/>
              </a:ext>
            </a:extLst>
          </p:cNvPr>
          <p:cNvSpPr txBox="1"/>
          <p:nvPr/>
        </p:nvSpPr>
        <p:spPr>
          <a:xfrm>
            <a:off x="9276306" y="914410"/>
            <a:ext cx="1875691" cy="2308324"/>
          </a:xfrm>
          <a:prstGeom prst="rect">
            <a:avLst/>
          </a:prstGeom>
          <a:noFill/>
        </p:spPr>
        <p:txBody>
          <a:bodyPr wrap="square" rtlCol="0">
            <a:spAutoFit/>
          </a:bodyPr>
          <a:lstStyle/>
          <a:p>
            <a:r>
              <a:rPr lang="en-US" i="1" dirty="0">
                <a:solidFill>
                  <a:srgbClr val="7030A0"/>
                </a:solidFill>
              </a:rPr>
              <a:t>Member renewal will become a monthly process. </a:t>
            </a:r>
          </a:p>
          <a:p>
            <a:endParaRPr lang="en-US" i="1" dirty="0">
              <a:solidFill>
                <a:srgbClr val="7030A0"/>
              </a:solidFill>
            </a:endParaRPr>
          </a:p>
          <a:p>
            <a:r>
              <a:rPr lang="en-US" i="1" dirty="0">
                <a:solidFill>
                  <a:srgbClr val="7030A0"/>
                </a:solidFill>
              </a:rPr>
              <a:t>For some units it will be more frequent. </a:t>
            </a:r>
          </a:p>
          <a:p>
            <a:endParaRPr lang="en-US" dirty="0"/>
          </a:p>
        </p:txBody>
      </p:sp>
      <p:pic>
        <p:nvPicPr>
          <p:cNvPr id="6" name="Picture 5">
            <a:extLst>
              <a:ext uri="{FF2B5EF4-FFF2-40B4-BE49-F238E27FC236}">
                <a16:creationId xmlns:a16="http://schemas.microsoft.com/office/drawing/2014/main" id="{DA4D2E60-A455-7A9F-0D34-A0ECA6EF65BB}"/>
              </a:ext>
            </a:extLst>
          </p:cNvPr>
          <p:cNvPicPr>
            <a:picLocks noChangeAspect="1"/>
          </p:cNvPicPr>
          <p:nvPr/>
        </p:nvPicPr>
        <p:blipFill>
          <a:blip r:embed="rId3"/>
          <a:stretch>
            <a:fillRect/>
          </a:stretch>
        </p:blipFill>
        <p:spPr>
          <a:xfrm>
            <a:off x="1137530" y="110170"/>
            <a:ext cx="7697998" cy="6078828"/>
          </a:xfrm>
          <a:prstGeom prst="rect">
            <a:avLst/>
          </a:prstGeom>
          <a:ln>
            <a:solidFill>
              <a:schemeClr val="accent1"/>
            </a:solidFill>
          </a:ln>
        </p:spPr>
      </p:pic>
    </p:spTree>
    <p:extLst>
      <p:ext uri="{BB962C8B-B14F-4D97-AF65-F5344CB8AC3E}">
        <p14:creationId xmlns:p14="http://schemas.microsoft.com/office/powerpoint/2010/main" val="103743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91CA-41E5-1AB6-9FDB-683EC9C43A71}"/>
              </a:ext>
            </a:extLst>
          </p:cNvPr>
          <p:cNvSpPr>
            <a:spLocks noGrp="1"/>
          </p:cNvSpPr>
          <p:nvPr>
            <p:ph type="title"/>
          </p:nvPr>
        </p:nvSpPr>
        <p:spPr>
          <a:xfrm>
            <a:off x="196393" y="593568"/>
            <a:ext cx="1857932" cy="3164515"/>
          </a:xfrm>
        </p:spPr>
        <p:txBody>
          <a:bodyPr>
            <a:noAutofit/>
          </a:bodyPr>
          <a:lstStyle/>
          <a:p>
            <a:pPr algn="ctr"/>
            <a:r>
              <a:rPr lang="en-US" sz="2000" dirty="0">
                <a:solidFill>
                  <a:srgbClr val="FF0000"/>
                </a:solidFill>
                <a:latin typeface="+mn-lt"/>
              </a:rPr>
              <a:t>Monthly Renewal Info</a:t>
            </a:r>
            <a:br>
              <a:rPr lang="en-US" sz="2000" dirty="0">
                <a:solidFill>
                  <a:srgbClr val="0000FF"/>
                </a:solidFill>
                <a:latin typeface="+mn-lt"/>
              </a:rPr>
            </a:br>
            <a:br>
              <a:rPr lang="en-US" sz="2000" dirty="0">
                <a:solidFill>
                  <a:srgbClr val="0000FF"/>
                </a:solidFill>
                <a:latin typeface="+mn-lt"/>
              </a:rPr>
            </a:br>
            <a:r>
              <a:rPr lang="en-US" sz="2000" dirty="0">
                <a:solidFill>
                  <a:srgbClr val="0000FF"/>
                </a:solidFill>
                <a:latin typeface="+mn-lt"/>
              </a:rPr>
              <a:t>Sample email sent by National to Unit  Key-3</a:t>
            </a:r>
            <a:br>
              <a:rPr lang="en-US" sz="2000" dirty="0">
                <a:solidFill>
                  <a:srgbClr val="0000FF"/>
                </a:solidFill>
                <a:latin typeface="+mn-lt"/>
              </a:rPr>
            </a:br>
            <a:endParaRPr lang="en-US" sz="2000" dirty="0">
              <a:solidFill>
                <a:srgbClr val="0000FF"/>
              </a:solidFill>
              <a:latin typeface="+mn-lt"/>
            </a:endParaRPr>
          </a:p>
        </p:txBody>
      </p:sp>
      <p:pic>
        <p:nvPicPr>
          <p:cNvPr id="4" name="Picture 3">
            <a:extLst>
              <a:ext uri="{FF2B5EF4-FFF2-40B4-BE49-F238E27FC236}">
                <a16:creationId xmlns:a16="http://schemas.microsoft.com/office/drawing/2014/main" id="{08BCF448-0413-D54A-9325-E66AC1621468}"/>
              </a:ext>
            </a:extLst>
          </p:cNvPr>
          <p:cNvPicPr>
            <a:picLocks noChangeAspect="1"/>
          </p:cNvPicPr>
          <p:nvPr/>
        </p:nvPicPr>
        <p:blipFill>
          <a:blip r:embed="rId3"/>
          <a:stretch>
            <a:fillRect/>
          </a:stretch>
        </p:blipFill>
        <p:spPr>
          <a:xfrm>
            <a:off x="2179268" y="163688"/>
            <a:ext cx="4804863" cy="5749051"/>
          </a:xfrm>
          <a:prstGeom prst="rect">
            <a:avLst/>
          </a:prstGeom>
          <a:ln>
            <a:solidFill>
              <a:schemeClr val="tx1"/>
            </a:solidFill>
          </a:ln>
        </p:spPr>
      </p:pic>
      <p:pic>
        <p:nvPicPr>
          <p:cNvPr id="7" name="Picture 6">
            <a:extLst>
              <a:ext uri="{FF2B5EF4-FFF2-40B4-BE49-F238E27FC236}">
                <a16:creationId xmlns:a16="http://schemas.microsoft.com/office/drawing/2014/main" id="{02DA3CAC-0A21-1C5F-51D8-A72BF76B1C2F}"/>
              </a:ext>
            </a:extLst>
          </p:cNvPr>
          <p:cNvPicPr>
            <a:picLocks noChangeAspect="1"/>
          </p:cNvPicPr>
          <p:nvPr/>
        </p:nvPicPr>
        <p:blipFill rotWithShape="1">
          <a:blip r:embed="rId4"/>
          <a:srcRect r="4526"/>
          <a:stretch/>
        </p:blipFill>
        <p:spPr>
          <a:xfrm>
            <a:off x="7234017" y="163688"/>
            <a:ext cx="4633086" cy="5749050"/>
          </a:xfrm>
          <a:prstGeom prst="rect">
            <a:avLst/>
          </a:prstGeom>
          <a:ln>
            <a:solidFill>
              <a:schemeClr val="tx1"/>
            </a:solidFill>
          </a:ln>
        </p:spPr>
      </p:pic>
      <p:sp>
        <p:nvSpPr>
          <p:cNvPr id="3" name="Oval 2">
            <a:extLst>
              <a:ext uri="{FF2B5EF4-FFF2-40B4-BE49-F238E27FC236}">
                <a16:creationId xmlns:a16="http://schemas.microsoft.com/office/drawing/2014/main" id="{54A3F1E8-64F6-0510-D74E-7CDD9B2F4852}"/>
              </a:ext>
            </a:extLst>
          </p:cNvPr>
          <p:cNvSpPr/>
          <p:nvPr/>
        </p:nvSpPr>
        <p:spPr>
          <a:xfrm>
            <a:off x="2179268" y="2071524"/>
            <a:ext cx="4437289" cy="17812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BB8F4364-491D-58E9-304D-5D48572788BB}"/>
              </a:ext>
            </a:extLst>
          </p:cNvPr>
          <p:cNvSpPr/>
          <p:nvPr/>
        </p:nvSpPr>
        <p:spPr>
          <a:xfrm>
            <a:off x="2409730" y="3852809"/>
            <a:ext cx="3686270" cy="115070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80566BA-DBE1-ED81-C2FA-FB4AD4464223}"/>
              </a:ext>
            </a:extLst>
          </p:cNvPr>
          <p:cNvSpPr txBox="1"/>
          <p:nvPr/>
        </p:nvSpPr>
        <p:spPr>
          <a:xfrm>
            <a:off x="6204568" y="1514105"/>
            <a:ext cx="3808164" cy="1569660"/>
          </a:xfrm>
          <a:prstGeom prst="rect">
            <a:avLst/>
          </a:prstGeom>
          <a:solidFill>
            <a:schemeClr val="accent4">
              <a:lumMod val="20000"/>
              <a:lumOff val="80000"/>
            </a:schemeClr>
          </a:solidFill>
        </p:spPr>
        <p:txBody>
          <a:bodyPr wrap="square" rtlCol="0">
            <a:spAutoFit/>
          </a:bodyPr>
          <a:lstStyle/>
          <a:p>
            <a:r>
              <a:rPr lang="en-US" sz="1600" b="1" dirty="0"/>
              <a:t>NOTE: “</a:t>
            </a:r>
            <a:r>
              <a:rPr lang="en-US" sz="1600" dirty="0"/>
              <a:t>National is working to separate the </a:t>
            </a:r>
          </a:p>
          <a:p>
            <a:r>
              <a:rPr lang="en-US" sz="1600" dirty="0"/>
              <a:t>Youth email notice from the Leader email notice. It will be a few weeks, but soon these will be Targeted to the COR for Leaders and Unit Leaders /CC for Youth.“</a:t>
            </a:r>
          </a:p>
          <a:p>
            <a:r>
              <a:rPr lang="en-US" sz="1400" i="1" dirty="0"/>
              <a:t>- Michael Creagh</a:t>
            </a:r>
          </a:p>
        </p:txBody>
      </p:sp>
    </p:spTree>
    <p:extLst>
      <p:ext uri="{BB962C8B-B14F-4D97-AF65-F5344CB8AC3E}">
        <p14:creationId xmlns:p14="http://schemas.microsoft.com/office/powerpoint/2010/main" val="350714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7B8A88-F896-F70D-3620-0125EE6BFB30}"/>
              </a:ext>
            </a:extLst>
          </p:cNvPr>
          <p:cNvPicPr>
            <a:picLocks noChangeAspect="1"/>
          </p:cNvPicPr>
          <p:nvPr/>
        </p:nvPicPr>
        <p:blipFill>
          <a:blip r:embed="rId3"/>
          <a:stretch>
            <a:fillRect/>
          </a:stretch>
        </p:blipFill>
        <p:spPr>
          <a:xfrm>
            <a:off x="3967636" y="108987"/>
            <a:ext cx="7598017" cy="6119014"/>
          </a:xfrm>
          <a:prstGeom prst="rect">
            <a:avLst/>
          </a:prstGeom>
        </p:spPr>
      </p:pic>
      <p:pic>
        <p:nvPicPr>
          <p:cNvPr id="8" name="Picture 7">
            <a:extLst>
              <a:ext uri="{FF2B5EF4-FFF2-40B4-BE49-F238E27FC236}">
                <a16:creationId xmlns:a16="http://schemas.microsoft.com/office/drawing/2014/main" id="{8A8A45F7-6947-F09D-4DE3-CA6A0B99680E}"/>
              </a:ext>
            </a:extLst>
          </p:cNvPr>
          <p:cNvPicPr>
            <a:picLocks noChangeAspect="1"/>
          </p:cNvPicPr>
          <p:nvPr/>
        </p:nvPicPr>
        <p:blipFill>
          <a:blip r:embed="rId4"/>
          <a:stretch>
            <a:fillRect/>
          </a:stretch>
        </p:blipFill>
        <p:spPr>
          <a:xfrm>
            <a:off x="114889" y="1293726"/>
            <a:ext cx="3542711" cy="690604"/>
          </a:xfrm>
          <a:prstGeom prst="rect">
            <a:avLst/>
          </a:prstGeom>
        </p:spPr>
      </p:pic>
      <p:pic>
        <p:nvPicPr>
          <p:cNvPr id="10" name="Picture 9">
            <a:extLst>
              <a:ext uri="{FF2B5EF4-FFF2-40B4-BE49-F238E27FC236}">
                <a16:creationId xmlns:a16="http://schemas.microsoft.com/office/drawing/2014/main" id="{A88F06EB-EC7A-EA79-0F9D-F403035AB065}"/>
              </a:ext>
            </a:extLst>
          </p:cNvPr>
          <p:cNvPicPr>
            <a:picLocks noChangeAspect="1"/>
          </p:cNvPicPr>
          <p:nvPr/>
        </p:nvPicPr>
        <p:blipFill>
          <a:blip r:embed="rId5"/>
          <a:stretch>
            <a:fillRect/>
          </a:stretch>
        </p:blipFill>
        <p:spPr>
          <a:xfrm>
            <a:off x="114889" y="655077"/>
            <a:ext cx="3542711" cy="394377"/>
          </a:xfrm>
          <a:prstGeom prst="rect">
            <a:avLst/>
          </a:prstGeom>
        </p:spPr>
      </p:pic>
      <p:sp>
        <p:nvSpPr>
          <p:cNvPr id="11" name="Title 1">
            <a:extLst>
              <a:ext uri="{FF2B5EF4-FFF2-40B4-BE49-F238E27FC236}">
                <a16:creationId xmlns:a16="http://schemas.microsoft.com/office/drawing/2014/main" id="{FBEC896E-DE6B-4DDD-E5B5-CB316E9100E3}"/>
              </a:ext>
            </a:extLst>
          </p:cNvPr>
          <p:cNvSpPr>
            <a:spLocks noGrp="1"/>
          </p:cNvSpPr>
          <p:nvPr>
            <p:ph type="title"/>
          </p:nvPr>
        </p:nvSpPr>
        <p:spPr>
          <a:xfrm>
            <a:off x="859584" y="2228603"/>
            <a:ext cx="1857932" cy="2745331"/>
          </a:xfrm>
        </p:spPr>
        <p:txBody>
          <a:bodyPr>
            <a:noAutofit/>
          </a:bodyPr>
          <a:lstStyle/>
          <a:p>
            <a:pPr algn="ctr"/>
            <a:r>
              <a:rPr lang="en-US" sz="2000" dirty="0">
                <a:solidFill>
                  <a:srgbClr val="FF0000"/>
                </a:solidFill>
                <a:latin typeface="+mn-lt"/>
              </a:rPr>
              <a:t>Youth Renewal Non- Acceptance</a:t>
            </a:r>
            <a:br>
              <a:rPr lang="en-US" sz="2000" dirty="0">
                <a:solidFill>
                  <a:srgbClr val="FF0000"/>
                </a:solidFill>
                <a:latin typeface="+mn-lt"/>
              </a:rPr>
            </a:br>
            <a:br>
              <a:rPr lang="en-US" sz="2000" dirty="0">
                <a:solidFill>
                  <a:srgbClr val="0000FF"/>
                </a:solidFill>
                <a:latin typeface="+mn-lt"/>
              </a:rPr>
            </a:br>
            <a:r>
              <a:rPr lang="en-US" sz="2000" dirty="0">
                <a:solidFill>
                  <a:srgbClr val="0000FF"/>
                </a:solidFill>
                <a:latin typeface="+mn-lt"/>
              </a:rPr>
              <a:t>Sample email sent by National to a youth’s parents</a:t>
            </a:r>
          </a:p>
        </p:txBody>
      </p:sp>
    </p:spTree>
    <p:extLst>
      <p:ext uri="{BB962C8B-B14F-4D97-AF65-F5344CB8AC3E}">
        <p14:creationId xmlns:p14="http://schemas.microsoft.com/office/powerpoint/2010/main" val="29285789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22907-B0C2-27CF-BD19-243BBE4515E0}"/>
              </a:ext>
            </a:extLst>
          </p:cNvPr>
          <p:cNvPicPr>
            <a:picLocks noChangeAspect="1"/>
          </p:cNvPicPr>
          <p:nvPr/>
        </p:nvPicPr>
        <p:blipFill>
          <a:blip r:embed="rId3"/>
          <a:stretch>
            <a:fillRect/>
          </a:stretch>
        </p:blipFill>
        <p:spPr>
          <a:xfrm>
            <a:off x="383242" y="0"/>
            <a:ext cx="11425515" cy="6735651"/>
          </a:xfrm>
          <a:prstGeom prst="rect">
            <a:avLst/>
          </a:prstGeom>
        </p:spPr>
      </p:pic>
      <p:sp>
        <p:nvSpPr>
          <p:cNvPr id="2" name="Flowchart: Decision 1">
            <a:extLst>
              <a:ext uri="{FF2B5EF4-FFF2-40B4-BE49-F238E27FC236}">
                <a16:creationId xmlns:a16="http://schemas.microsoft.com/office/drawing/2014/main" id="{B8D910E3-EE1D-BF28-6E2F-9ADA8631D49B}"/>
              </a:ext>
            </a:extLst>
          </p:cNvPr>
          <p:cNvSpPr/>
          <p:nvPr/>
        </p:nvSpPr>
        <p:spPr>
          <a:xfrm>
            <a:off x="4250453" y="3245616"/>
            <a:ext cx="3506874" cy="1366276"/>
          </a:xfrm>
          <a:prstGeom prst="flowChartDecision">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Combination of Unit pay and Family Pay</a:t>
            </a:r>
          </a:p>
        </p:txBody>
      </p:sp>
      <p:pic>
        <p:nvPicPr>
          <p:cNvPr id="11" name="Graphic 10" descr="Badge 1 with solid fill">
            <a:extLst>
              <a:ext uri="{FF2B5EF4-FFF2-40B4-BE49-F238E27FC236}">
                <a16:creationId xmlns:a16="http://schemas.microsoft.com/office/drawing/2014/main" id="{5EC67455-397B-648D-B615-896F8506E7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88676" y="2201426"/>
            <a:ext cx="700035" cy="700035"/>
          </a:xfrm>
          <a:prstGeom prst="rect">
            <a:avLst/>
          </a:prstGeom>
        </p:spPr>
      </p:pic>
      <p:pic>
        <p:nvPicPr>
          <p:cNvPr id="13" name="Graphic 12" descr="Badge with solid fill">
            <a:extLst>
              <a:ext uri="{FF2B5EF4-FFF2-40B4-BE49-F238E27FC236}">
                <a16:creationId xmlns:a16="http://schemas.microsoft.com/office/drawing/2014/main" id="{51ADB418-A3A1-0E92-E20E-7B8C932296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7622" y="2202263"/>
            <a:ext cx="700035" cy="700035"/>
          </a:xfrm>
          <a:prstGeom prst="rect">
            <a:avLst/>
          </a:prstGeom>
        </p:spPr>
      </p:pic>
      <p:pic>
        <p:nvPicPr>
          <p:cNvPr id="15" name="Graphic 14" descr="Badge 3 with solid fill">
            <a:extLst>
              <a:ext uri="{FF2B5EF4-FFF2-40B4-BE49-F238E27FC236}">
                <a16:creationId xmlns:a16="http://schemas.microsoft.com/office/drawing/2014/main" id="{5F00B75E-66C0-44CC-56F2-DCA39DEE09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52422" y="4356497"/>
            <a:ext cx="651468" cy="651468"/>
          </a:xfrm>
          <a:prstGeom prst="rect">
            <a:avLst/>
          </a:prstGeom>
        </p:spPr>
      </p:pic>
      <p:cxnSp>
        <p:nvCxnSpPr>
          <p:cNvPr id="5" name="Straight Connector 4">
            <a:extLst>
              <a:ext uri="{FF2B5EF4-FFF2-40B4-BE49-F238E27FC236}">
                <a16:creationId xmlns:a16="http://schemas.microsoft.com/office/drawing/2014/main" id="{3AA47577-2FAE-025B-AE19-B83224F4248B}"/>
              </a:ext>
            </a:extLst>
          </p:cNvPr>
          <p:cNvCxnSpPr>
            <a:cxnSpLocks/>
          </p:cNvCxnSpPr>
          <p:nvPr/>
        </p:nvCxnSpPr>
        <p:spPr>
          <a:xfrm>
            <a:off x="3365653" y="3283501"/>
            <a:ext cx="126143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0FE330-3969-BABA-D27D-876B3487BAC1}"/>
              </a:ext>
            </a:extLst>
          </p:cNvPr>
          <p:cNvCxnSpPr>
            <a:cxnSpLocks/>
          </p:cNvCxnSpPr>
          <p:nvPr/>
        </p:nvCxnSpPr>
        <p:spPr>
          <a:xfrm>
            <a:off x="2185012" y="4768942"/>
            <a:ext cx="170369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FBB170-B84B-27AE-CA25-266D52A57C50}"/>
              </a:ext>
            </a:extLst>
          </p:cNvPr>
          <p:cNvCxnSpPr>
            <a:cxnSpLocks/>
          </p:cNvCxnSpPr>
          <p:nvPr/>
        </p:nvCxnSpPr>
        <p:spPr>
          <a:xfrm>
            <a:off x="3257995" y="5771477"/>
            <a:ext cx="9924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AF90CC-F4AD-B4F1-CBD5-BF2EA17A7B72}"/>
              </a:ext>
            </a:extLst>
          </p:cNvPr>
          <p:cNvCxnSpPr>
            <a:cxnSpLocks/>
          </p:cNvCxnSpPr>
          <p:nvPr/>
        </p:nvCxnSpPr>
        <p:spPr>
          <a:xfrm>
            <a:off x="6880708" y="3566267"/>
            <a:ext cx="12607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5C1AAA-4A8B-0C72-A6AA-81B5BECCD06F}"/>
              </a:ext>
            </a:extLst>
          </p:cNvPr>
          <p:cNvCxnSpPr>
            <a:cxnSpLocks/>
          </p:cNvCxnSpPr>
          <p:nvPr/>
        </p:nvCxnSpPr>
        <p:spPr>
          <a:xfrm>
            <a:off x="7261098" y="4172195"/>
            <a:ext cx="20151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B44EFFE-DE0D-F75E-B229-317979DFD5AC}"/>
              </a:ext>
            </a:extLst>
          </p:cNvPr>
          <p:cNvCxnSpPr>
            <a:cxnSpLocks/>
          </p:cNvCxnSpPr>
          <p:nvPr/>
        </p:nvCxnSpPr>
        <p:spPr>
          <a:xfrm>
            <a:off x="7645236" y="4513718"/>
            <a:ext cx="9924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2A9C29-6DD6-EDB7-9614-4299BAD558E7}"/>
              </a:ext>
            </a:extLst>
          </p:cNvPr>
          <p:cNvCxnSpPr>
            <a:cxnSpLocks/>
          </p:cNvCxnSpPr>
          <p:nvPr/>
        </p:nvCxnSpPr>
        <p:spPr>
          <a:xfrm>
            <a:off x="7865164" y="5163713"/>
            <a:ext cx="304153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ABE3CC-DFA0-D753-5203-E4434F383E01}"/>
              </a:ext>
            </a:extLst>
          </p:cNvPr>
          <p:cNvCxnSpPr>
            <a:cxnSpLocks/>
          </p:cNvCxnSpPr>
          <p:nvPr/>
        </p:nvCxnSpPr>
        <p:spPr>
          <a:xfrm>
            <a:off x="755330" y="4249313"/>
            <a:ext cx="227430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3517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F87"/>
        </a:solidFill>
        <a:effectLst/>
      </p:bgPr>
    </p:bg>
    <p:spTree>
      <p:nvGrpSpPr>
        <p:cNvPr id="1" name="Shape 162"/>
        <p:cNvGrpSpPr/>
        <p:nvPr/>
      </p:nvGrpSpPr>
      <p:grpSpPr>
        <a:xfrm>
          <a:off x="0" y="0"/>
          <a:ext cx="0" cy="0"/>
          <a:chOff x="0" y="0"/>
          <a:chExt cx="0" cy="0"/>
        </a:xfrm>
      </p:grpSpPr>
      <p:sp>
        <p:nvSpPr>
          <p:cNvPr id="163" name="Google Shape;163;p30"/>
          <p:cNvSpPr txBox="1"/>
          <p:nvPr/>
        </p:nvSpPr>
        <p:spPr>
          <a:xfrm>
            <a:off x="9103100" y="2901733"/>
            <a:ext cx="2824400" cy="3268800"/>
          </a:xfrm>
          <a:prstGeom prst="rect">
            <a:avLst/>
          </a:prstGeom>
          <a:noFill/>
          <a:ln>
            <a:noFill/>
          </a:ln>
        </p:spPr>
        <p:txBody>
          <a:bodyPr spcFirstLastPara="1" wrap="square" lIns="121897" tIns="121897" rIns="121897" bIns="121897" anchor="t" anchorCtr="0">
            <a:noAutofit/>
          </a:bodyPr>
          <a:lstStyle/>
          <a:p>
            <a:endParaRPr b="1" dirty="0">
              <a:solidFill>
                <a:schemeClr val="lt2"/>
              </a:solidFill>
              <a:latin typeface="Helvetica Neue"/>
              <a:ea typeface="Helvetica Neue"/>
              <a:cs typeface="Helvetica Neue"/>
              <a:sym typeface="Helvetica Neue"/>
            </a:endParaRPr>
          </a:p>
        </p:txBody>
      </p:sp>
      <p:sp>
        <p:nvSpPr>
          <p:cNvPr id="164" name="Google Shape;164;p30"/>
          <p:cNvSpPr txBox="1"/>
          <p:nvPr/>
        </p:nvSpPr>
        <p:spPr>
          <a:xfrm>
            <a:off x="0" y="4713867"/>
            <a:ext cx="4956800" cy="533600"/>
          </a:xfrm>
          <a:prstGeom prst="rect">
            <a:avLst/>
          </a:prstGeom>
          <a:noFill/>
          <a:ln>
            <a:noFill/>
          </a:ln>
        </p:spPr>
        <p:txBody>
          <a:bodyPr spcFirstLastPara="1" wrap="square" lIns="121897" tIns="121897" rIns="121897" bIns="121897" anchor="t" anchorCtr="0">
            <a:spAutoFit/>
          </a:bodyPr>
          <a:lstStyle/>
          <a:p>
            <a:endParaRPr dirty="0">
              <a:solidFill>
                <a:srgbClr val="EFEFEF"/>
              </a:solidFill>
              <a:latin typeface="Helvetica Neue"/>
              <a:ea typeface="Helvetica Neue"/>
              <a:cs typeface="Helvetica Neue"/>
              <a:sym typeface="Helvetica Neue"/>
            </a:endParaRPr>
          </a:p>
        </p:txBody>
      </p:sp>
      <p:sp>
        <p:nvSpPr>
          <p:cNvPr id="165" name="Google Shape;165;p30"/>
          <p:cNvSpPr txBox="1"/>
          <p:nvPr/>
        </p:nvSpPr>
        <p:spPr>
          <a:xfrm>
            <a:off x="7739600" y="-51867"/>
            <a:ext cx="4452400" cy="661200"/>
          </a:xfrm>
          <a:prstGeom prst="rect">
            <a:avLst/>
          </a:prstGeom>
          <a:noFill/>
          <a:ln>
            <a:noFill/>
          </a:ln>
        </p:spPr>
        <p:txBody>
          <a:bodyPr spcFirstLastPara="1" wrap="square" lIns="121897" tIns="121897" rIns="121897" bIns="121897" anchor="t" anchorCtr="0">
            <a:noAutofit/>
          </a:bodyPr>
          <a:lstStyle/>
          <a:p>
            <a:pPr algn="r"/>
            <a:r>
              <a:rPr lang="en" sz="4000" b="1" dirty="0">
                <a:solidFill>
                  <a:schemeClr val="lt1"/>
                </a:solidFill>
                <a:latin typeface="Calibri"/>
                <a:ea typeface="Calibri"/>
                <a:cs typeface="Calibri"/>
                <a:sym typeface="Calibri"/>
              </a:rPr>
              <a:t>Member Approval</a:t>
            </a:r>
            <a:endParaRPr sz="4000" b="1" dirty="0">
              <a:solidFill>
                <a:schemeClr val="lt1"/>
              </a:solidFill>
              <a:latin typeface="Calibri"/>
              <a:ea typeface="Calibri"/>
              <a:cs typeface="Calibri"/>
              <a:sym typeface="Calibri"/>
            </a:endParaRPr>
          </a:p>
        </p:txBody>
      </p:sp>
      <p:sp>
        <p:nvSpPr>
          <p:cNvPr id="166" name="Google Shape;166;p30"/>
          <p:cNvSpPr txBox="1"/>
          <p:nvPr/>
        </p:nvSpPr>
        <p:spPr>
          <a:xfrm>
            <a:off x="103700" y="735433"/>
            <a:ext cx="9163200" cy="5772800"/>
          </a:xfrm>
          <a:prstGeom prst="rect">
            <a:avLst/>
          </a:prstGeom>
          <a:noFill/>
          <a:ln>
            <a:noFill/>
          </a:ln>
        </p:spPr>
        <p:txBody>
          <a:bodyPr spcFirstLastPara="1" wrap="square" lIns="121897" tIns="121897" rIns="121897" bIns="121897" anchor="t" anchorCtr="0">
            <a:noAutofit/>
          </a:bodyPr>
          <a:lstStyle/>
          <a:p>
            <a:pPr>
              <a:buClr>
                <a:schemeClr val="dk1"/>
              </a:buClr>
              <a:buSzPts val="1100"/>
            </a:pPr>
            <a:endParaRPr sz="1700" b="1" dirty="0">
              <a:solidFill>
                <a:schemeClr val="lt1"/>
              </a:solidFill>
              <a:latin typeface="Calibri"/>
              <a:ea typeface="Calibri"/>
              <a:cs typeface="Calibri"/>
              <a:sym typeface="Calibri"/>
            </a:endParaRPr>
          </a:p>
        </p:txBody>
      </p:sp>
      <p:pic>
        <p:nvPicPr>
          <p:cNvPr id="167" name="Google Shape;167;p30"/>
          <p:cNvPicPr preferRelativeResize="0"/>
          <p:nvPr/>
        </p:nvPicPr>
        <p:blipFill>
          <a:blip r:embed="rId3">
            <a:alphaModFix/>
          </a:blip>
          <a:stretch>
            <a:fillRect/>
          </a:stretch>
        </p:blipFill>
        <p:spPr>
          <a:xfrm>
            <a:off x="1" y="735434"/>
            <a:ext cx="12191999" cy="5930967"/>
          </a:xfrm>
          <a:prstGeom prst="rect">
            <a:avLst/>
          </a:prstGeom>
          <a:noFill/>
          <a:ln>
            <a:noFill/>
          </a:ln>
        </p:spPr>
      </p:pic>
      <p:sp>
        <p:nvSpPr>
          <p:cNvPr id="168" name="Google Shape;168;p30"/>
          <p:cNvSpPr/>
          <p:nvPr/>
        </p:nvSpPr>
        <p:spPr>
          <a:xfrm>
            <a:off x="2602733" y="4936933"/>
            <a:ext cx="6500400" cy="10272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21897" tIns="121897" rIns="121897" bIns="121897" anchor="ctr" anchorCtr="0">
            <a:noAutofit/>
          </a:bodyPr>
          <a:lstStyle/>
          <a:p>
            <a:pPr algn="ctr"/>
            <a:r>
              <a:rPr lang="en" sz="2000" b="1" dirty="0">
                <a:solidFill>
                  <a:schemeClr val="lt1"/>
                </a:solidFill>
                <a:latin typeface="Calibri"/>
                <a:ea typeface="Calibri"/>
                <a:cs typeface="Calibri"/>
                <a:sym typeface="Calibri"/>
              </a:rPr>
              <a:t>NOTE: Do not approve will automatically issue a refund.</a:t>
            </a:r>
            <a:endParaRPr sz="2000" b="1" dirty="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F87"/>
        </a:solidFill>
        <a:effectLst/>
      </p:bgPr>
    </p:bg>
    <p:spTree>
      <p:nvGrpSpPr>
        <p:cNvPr id="1" name="Shape 162"/>
        <p:cNvGrpSpPr/>
        <p:nvPr/>
      </p:nvGrpSpPr>
      <p:grpSpPr>
        <a:xfrm>
          <a:off x="0" y="0"/>
          <a:ext cx="0" cy="0"/>
          <a:chOff x="0" y="0"/>
          <a:chExt cx="0" cy="0"/>
        </a:xfrm>
      </p:grpSpPr>
      <p:sp>
        <p:nvSpPr>
          <p:cNvPr id="163" name="Google Shape;163;p30"/>
          <p:cNvSpPr txBox="1"/>
          <p:nvPr/>
        </p:nvSpPr>
        <p:spPr>
          <a:xfrm>
            <a:off x="9103100" y="2901733"/>
            <a:ext cx="2824400" cy="3268800"/>
          </a:xfrm>
          <a:prstGeom prst="rect">
            <a:avLst/>
          </a:prstGeom>
          <a:noFill/>
          <a:ln>
            <a:noFill/>
          </a:ln>
        </p:spPr>
        <p:txBody>
          <a:bodyPr spcFirstLastPara="1" wrap="square" lIns="121897" tIns="121897" rIns="121897" bIns="121897" anchor="t" anchorCtr="0">
            <a:noAutofit/>
          </a:bodyPr>
          <a:lstStyle/>
          <a:p>
            <a:endParaRPr b="1" dirty="0">
              <a:solidFill>
                <a:schemeClr val="lt2"/>
              </a:solidFill>
              <a:latin typeface="Helvetica Neue"/>
              <a:ea typeface="Helvetica Neue"/>
              <a:cs typeface="Helvetica Neue"/>
              <a:sym typeface="Helvetica Neue"/>
            </a:endParaRPr>
          </a:p>
        </p:txBody>
      </p:sp>
      <p:sp>
        <p:nvSpPr>
          <p:cNvPr id="164" name="Google Shape;164;p30"/>
          <p:cNvSpPr txBox="1"/>
          <p:nvPr/>
        </p:nvSpPr>
        <p:spPr>
          <a:xfrm>
            <a:off x="0" y="4713867"/>
            <a:ext cx="4956800" cy="533600"/>
          </a:xfrm>
          <a:prstGeom prst="rect">
            <a:avLst/>
          </a:prstGeom>
          <a:noFill/>
          <a:ln>
            <a:noFill/>
          </a:ln>
        </p:spPr>
        <p:txBody>
          <a:bodyPr spcFirstLastPara="1" wrap="square" lIns="121897" tIns="121897" rIns="121897" bIns="121897" anchor="t" anchorCtr="0">
            <a:spAutoFit/>
          </a:bodyPr>
          <a:lstStyle/>
          <a:p>
            <a:endParaRPr dirty="0">
              <a:solidFill>
                <a:srgbClr val="EFEFEF"/>
              </a:solidFill>
              <a:latin typeface="Helvetica Neue"/>
              <a:ea typeface="Helvetica Neue"/>
              <a:cs typeface="Helvetica Neue"/>
              <a:sym typeface="Helvetica Neue"/>
            </a:endParaRPr>
          </a:p>
        </p:txBody>
      </p:sp>
      <p:sp>
        <p:nvSpPr>
          <p:cNvPr id="165" name="Google Shape;165;p30"/>
          <p:cNvSpPr txBox="1"/>
          <p:nvPr/>
        </p:nvSpPr>
        <p:spPr>
          <a:xfrm>
            <a:off x="7739600" y="-51867"/>
            <a:ext cx="4452400" cy="661200"/>
          </a:xfrm>
          <a:prstGeom prst="rect">
            <a:avLst/>
          </a:prstGeom>
          <a:noFill/>
          <a:ln>
            <a:noFill/>
          </a:ln>
        </p:spPr>
        <p:txBody>
          <a:bodyPr spcFirstLastPara="1" wrap="square" lIns="121897" tIns="121897" rIns="121897" bIns="121897" anchor="t" anchorCtr="0">
            <a:noAutofit/>
          </a:bodyPr>
          <a:lstStyle/>
          <a:p>
            <a:pPr algn="r"/>
            <a:r>
              <a:rPr lang="en" sz="4000" b="1" dirty="0">
                <a:solidFill>
                  <a:schemeClr val="lt1"/>
                </a:solidFill>
                <a:latin typeface="Calibri"/>
                <a:ea typeface="Calibri"/>
                <a:cs typeface="Calibri"/>
                <a:sym typeface="Calibri"/>
              </a:rPr>
              <a:t>Member Approval</a:t>
            </a:r>
            <a:endParaRPr sz="4000" b="1" dirty="0">
              <a:solidFill>
                <a:schemeClr val="lt1"/>
              </a:solidFill>
              <a:latin typeface="Calibri"/>
              <a:ea typeface="Calibri"/>
              <a:cs typeface="Calibri"/>
              <a:sym typeface="Calibri"/>
            </a:endParaRPr>
          </a:p>
        </p:txBody>
      </p:sp>
      <p:sp>
        <p:nvSpPr>
          <p:cNvPr id="166" name="Google Shape;166;p30"/>
          <p:cNvSpPr txBox="1"/>
          <p:nvPr/>
        </p:nvSpPr>
        <p:spPr>
          <a:xfrm>
            <a:off x="103700" y="735433"/>
            <a:ext cx="9163200" cy="5772800"/>
          </a:xfrm>
          <a:prstGeom prst="rect">
            <a:avLst/>
          </a:prstGeom>
          <a:noFill/>
          <a:ln>
            <a:noFill/>
          </a:ln>
        </p:spPr>
        <p:txBody>
          <a:bodyPr spcFirstLastPara="1" wrap="square" lIns="121897" tIns="121897" rIns="121897" bIns="121897" anchor="t" anchorCtr="0">
            <a:noAutofit/>
          </a:bodyPr>
          <a:lstStyle/>
          <a:p>
            <a:pPr>
              <a:buClr>
                <a:schemeClr val="dk1"/>
              </a:buClr>
              <a:buSzPts val="1100"/>
            </a:pPr>
            <a:endParaRPr sz="1700" b="1" dirty="0">
              <a:solidFill>
                <a:schemeClr val="lt1"/>
              </a:solidFill>
              <a:latin typeface="Calibri"/>
              <a:ea typeface="Calibri"/>
              <a:cs typeface="Calibri"/>
              <a:sym typeface="Calibri"/>
            </a:endParaRPr>
          </a:p>
        </p:txBody>
      </p:sp>
      <p:pic>
        <p:nvPicPr>
          <p:cNvPr id="167" name="Google Shape;167;p30"/>
          <p:cNvPicPr preferRelativeResize="0"/>
          <p:nvPr/>
        </p:nvPicPr>
        <p:blipFill>
          <a:blip r:embed="rId3">
            <a:alphaModFix/>
          </a:blip>
          <a:stretch>
            <a:fillRect/>
          </a:stretch>
        </p:blipFill>
        <p:spPr>
          <a:xfrm>
            <a:off x="1" y="735434"/>
            <a:ext cx="12191999" cy="5930967"/>
          </a:xfrm>
          <a:prstGeom prst="rect">
            <a:avLst/>
          </a:prstGeom>
          <a:noFill/>
          <a:ln>
            <a:noFill/>
          </a:ln>
        </p:spPr>
      </p:pic>
      <p:sp>
        <p:nvSpPr>
          <p:cNvPr id="168" name="Google Shape;168;p30"/>
          <p:cNvSpPr/>
          <p:nvPr/>
        </p:nvSpPr>
        <p:spPr>
          <a:xfrm>
            <a:off x="2602733" y="4936933"/>
            <a:ext cx="6500400" cy="10272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121897" tIns="121897" rIns="121897" bIns="121897" anchor="ctr" anchorCtr="0">
            <a:noAutofit/>
          </a:bodyPr>
          <a:lstStyle/>
          <a:p>
            <a:pPr algn="ctr"/>
            <a:r>
              <a:rPr lang="en" sz="2000" b="1" dirty="0">
                <a:solidFill>
                  <a:schemeClr val="lt1"/>
                </a:solidFill>
                <a:latin typeface="Calibri"/>
                <a:ea typeface="Calibri"/>
                <a:cs typeface="Calibri"/>
                <a:sym typeface="Calibri"/>
              </a:rPr>
              <a:t>NOTE: Do not approve will automatically issue a refund.</a:t>
            </a:r>
            <a:endParaRPr sz="2000" b="1" dirty="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A21311-1F3F-8E8A-8281-0499211912D3}"/>
              </a:ext>
            </a:extLst>
          </p:cNvPr>
          <p:cNvSpPr txBox="1"/>
          <p:nvPr/>
        </p:nvSpPr>
        <p:spPr>
          <a:xfrm>
            <a:off x="2616589" y="1868993"/>
            <a:ext cx="6958828" cy="1169551"/>
          </a:xfrm>
          <a:prstGeom prst="rect">
            <a:avLst/>
          </a:prstGeom>
          <a:noFill/>
        </p:spPr>
        <p:txBody>
          <a:bodyPr wrap="none" rtlCol="0">
            <a:spAutoFit/>
          </a:bodyPr>
          <a:lstStyle/>
          <a:p>
            <a:pPr algn="ctr"/>
            <a:r>
              <a:rPr lang="en-US" sz="4000" dirty="0">
                <a:solidFill>
                  <a:srgbClr val="FF0000"/>
                </a:solidFill>
              </a:rPr>
              <a:t>Family or Self Paid Renewal </a:t>
            </a:r>
          </a:p>
          <a:p>
            <a:pPr algn="ctr"/>
            <a:endParaRPr lang="en-US" sz="1200" dirty="0">
              <a:solidFill>
                <a:srgbClr val="FF0000"/>
              </a:solidFill>
            </a:endParaRPr>
          </a:p>
          <a:p>
            <a:pPr algn="ctr"/>
            <a:r>
              <a:rPr lang="en-US" dirty="0">
                <a:solidFill>
                  <a:srgbClr val="0070C0"/>
                </a:solidFill>
              </a:rPr>
              <a:t>When the Family or Individual Chooses to pay and submit the renewal</a:t>
            </a:r>
          </a:p>
        </p:txBody>
      </p:sp>
    </p:spTree>
    <p:extLst>
      <p:ext uri="{BB962C8B-B14F-4D97-AF65-F5344CB8AC3E}">
        <p14:creationId xmlns:p14="http://schemas.microsoft.com/office/powerpoint/2010/main" val="137165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ED9C-8D9B-46D6-971A-0751107EB53A}"/>
              </a:ext>
            </a:extLst>
          </p:cNvPr>
          <p:cNvSpPr>
            <a:spLocks noGrp="1"/>
          </p:cNvSpPr>
          <p:nvPr>
            <p:ph type="title"/>
          </p:nvPr>
        </p:nvSpPr>
        <p:spPr>
          <a:xfrm>
            <a:off x="2152650" y="411308"/>
            <a:ext cx="7886700" cy="1325563"/>
          </a:xfrm>
        </p:spPr>
        <p:txBody>
          <a:bodyPr>
            <a:normAutofit/>
          </a:bodyPr>
          <a:lstStyle/>
          <a:p>
            <a:pPr algn="ctr"/>
            <a:r>
              <a:rPr lang="en-US" sz="3600" b="1" dirty="0">
                <a:latin typeface="Aptos" panose="020B0004020202020204" pitchFamily="34" charset="0"/>
              </a:rPr>
              <a:t>Annual Member Renewal Has Begun</a:t>
            </a:r>
            <a:endParaRPr lang="en-US" sz="3600" dirty="0">
              <a:latin typeface="Aptos" panose="020B0004020202020204" pitchFamily="34" charset="0"/>
            </a:endParaRPr>
          </a:p>
        </p:txBody>
      </p:sp>
      <p:pic>
        <p:nvPicPr>
          <p:cNvPr id="3" name="Picture 2">
            <a:extLst>
              <a:ext uri="{FF2B5EF4-FFF2-40B4-BE49-F238E27FC236}">
                <a16:creationId xmlns:a16="http://schemas.microsoft.com/office/drawing/2014/main" id="{30094DE5-5F09-63CB-3DE5-E578091F6B81}"/>
              </a:ext>
            </a:extLst>
          </p:cNvPr>
          <p:cNvPicPr>
            <a:picLocks noChangeAspect="1"/>
          </p:cNvPicPr>
          <p:nvPr/>
        </p:nvPicPr>
        <p:blipFill>
          <a:blip r:embed="rId3"/>
          <a:srcRect/>
          <a:stretch/>
        </p:blipFill>
        <p:spPr>
          <a:xfrm>
            <a:off x="2801577" y="1736871"/>
            <a:ext cx="6726017" cy="30845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9085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A372C-D213-6807-8477-45599A442E90}"/>
              </a:ext>
            </a:extLst>
          </p:cNvPr>
          <p:cNvPicPr>
            <a:picLocks noChangeAspect="1"/>
          </p:cNvPicPr>
          <p:nvPr/>
        </p:nvPicPr>
        <p:blipFill>
          <a:blip r:embed="rId3"/>
          <a:stretch>
            <a:fillRect/>
          </a:stretch>
        </p:blipFill>
        <p:spPr>
          <a:xfrm>
            <a:off x="543840" y="1225689"/>
            <a:ext cx="10520477" cy="4024783"/>
          </a:xfrm>
          <a:prstGeom prst="rect">
            <a:avLst/>
          </a:prstGeom>
        </p:spPr>
      </p:pic>
      <p:sp>
        <p:nvSpPr>
          <p:cNvPr id="5" name="TextBox 4">
            <a:extLst>
              <a:ext uri="{FF2B5EF4-FFF2-40B4-BE49-F238E27FC236}">
                <a16:creationId xmlns:a16="http://schemas.microsoft.com/office/drawing/2014/main" id="{D8D94F05-EC04-6742-3664-9436628B1412}"/>
              </a:ext>
            </a:extLst>
          </p:cNvPr>
          <p:cNvSpPr txBox="1"/>
          <p:nvPr/>
        </p:nvSpPr>
        <p:spPr>
          <a:xfrm>
            <a:off x="543840" y="216043"/>
            <a:ext cx="8530220" cy="646331"/>
          </a:xfrm>
          <a:prstGeom prst="rect">
            <a:avLst/>
          </a:prstGeom>
          <a:noFill/>
        </p:spPr>
        <p:txBody>
          <a:bodyPr wrap="none" rtlCol="0">
            <a:spAutoFit/>
          </a:bodyPr>
          <a:lstStyle/>
          <a:p>
            <a:r>
              <a:rPr lang="en-US" sz="3600" b="0" i="0" u="none" strike="noStrike" baseline="0" dirty="0">
                <a:solidFill>
                  <a:srgbClr val="FF0000"/>
                </a:solidFill>
                <a:latin typeface="Aptos" panose="020B0004020202020204" pitchFamily="34" charset="0"/>
              </a:rPr>
              <a:t>My Application – Click on “</a:t>
            </a:r>
            <a:r>
              <a:rPr lang="en-US" sz="3600" b="0" i="0" u="none" strike="noStrike" baseline="0" dirty="0">
                <a:solidFill>
                  <a:srgbClr val="0000FF"/>
                </a:solidFill>
                <a:latin typeface="Aptos" panose="020B0004020202020204" pitchFamily="34" charset="0"/>
              </a:rPr>
              <a:t>Start Renewal</a:t>
            </a:r>
            <a:r>
              <a:rPr lang="en-US" sz="3600" b="0" i="0" u="none" strike="noStrike" baseline="0" dirty="0">
                <a:solidFill>
                  <a:srgbClr val="FF0000"/>
                </a:solidFill>
                <a:latin typeface="Aptos" panose="020B0004020202020204" pitchFamily="34" charset="0"/>
              </a:rPr>
              <a:t>”</a:t>
            </a:r>
            <a:endParaRPr lang="en-US" sz="3600" dirty="0">
              <a:solidFill>
                <a:srgbClr val="FF0000"/>
              </a:solidFill>
            </a:endParaRPr>
          </a:p>
        </p:txBody>
      </p:sp>
    </p:spTree>
    <p:extLst>
      <p:ext uri="{BB962C8B-B14F-4D97-AF65-F5344CB8AC3E}">
        <p14:creationId xmlns:p14="http://schemas.microsoft.com/office/powerpoint/2010/main" val="344706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2EF888-BE90-4EE9-3E9B-A7E6591A6DE1}"/>
              </a:ext>
            </a:extLst>
          </p:cNvPr>
          <p:cNvSpPr txBox="1"/>
          <p:nvPr/>
        </p:nvSpPr>
        <p:spPr>
          <a:xfrm>
            <a:off x="2227003" y="673238"/>
            <a:ext cx="8237063" cy="1200329"/>
          </a:xfrm>
          <a:prstGeom prst="rect">
            <a:avLst/>
          </a:prstGeom>
          <a:noFill/>
        </p:spPr>
        <p:txBody>
          <a:bodyPr wrap="none" rtlCol="0">
            <a:spAutoFit/>
          </a:bodyPr>
          <a:lstStyle/>
          <a:p>
            <a:r>
              <a:rPr lang="en-US" sz="7200" dirty="0">
                <a:solidFill>
                  <a:srgbClr val="FF0000"/>
                </a:solidFill>
              </a:rPr>
              <a:t>Unit Renewal Process</a:t>
            </a:r>
          </a:p>
        </p:txBody>
      </p:sp>
      <p:sp>
        <p:nvSpPr>
          <p:cNvPr id="3" name="TextBox 2">
            <a:extLst>
              <a:ext uri="{FF2B5EF4-FFF2-40B4-BE49-F238E27FC236}">
                <a16:creationId xmlns:a16="http://schemas.microsoft.com/office/drawing/2014/main" id="{FE8E32C1-92E8-8C5D-BDCB-60569441188D}"/>
              </a:ext>
            </a:extLst>
          </p:cNvPr>
          <p:cNvSpPr txBox="1"/>
          <p:nvPr/>
        </p:nvSpPr>
        <p:spPr>
          <a:xfrm>
            <a:off x="2227003" y="2274838"/>
            <a:ext cx="8390374" cy="2062103"/>
          </a:xfrm>
          <a:prstGeom prst="rect">
            <a:avLst/>
          </a:prstGeom>
          <a:noFill/>
        </p:spPr>
        <p:txBody>
          <a:bodyPr wrap="square" rtlCol="0">
            <a:spAutoFit/>
          </a:bodyPr>
          <a:lstStyle/>
          <a:p>
            <a:pPr algn="l"/>
            <a:r>
              <a:rPr lang="en-US" sz="3200" b="0" i="0" u="none" strike="noStrike" baseline="0" dirty="0">
                <a:latin typeface="Aptos" panose="020B0004020202020204" pitchFamily="34" charset="0"/>
              </a:rPr>
              <a:t>The recharter process has been </a:t>
            </a:r>
            <a:r>
              <a:rPr lang="en-US" sz="3200" b="1" i="1" u="none" strike="noStrike" baseline="0" dirty="0">
                <a:latin typeface="Aptos" panose="020B0004020202020204" pitchFamily="34" charset="0"/>
              </a:rPr>
              <a:t>replaced</a:t>
            </a:r>
            <a:r>
              <a:rPr lang="en-US" sz="3200" b="0" i="0" u="none" strike="noStrike" baseline="0" dirty="0">
                <a:latin typeface="Aptos" panose="020B0004020202020204" pitchFamily="34" charset="0"/>
              </a:rPr>
              <a:t> and the units will renew on an annual basis through the My.Scouting tool in the Organization manager.</a:t>
            </a:r>
            <a:endParaRPr lang="en-US" sz="3200" dirty="0"/>
          </a:p>
        </p:txBody>
      </p:sp>
    </p:spTree>
    <p:extLst>
      <p:ext uri="{BB962C8B-B14F-4D97-AF65-F5344CB8AC3E}">
        <p14:creationId xmlns:p14="http://schemas.microsoft.com/office/powerpoint/2010/main" val="1893610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CA0D2-61ED-F0ED-03A9-5706CEE0BA71}"/>
              </a:ext>
            </a:extLst>
          </p:cNvPr>
          <p:cNvPicPr>
            <a:picLocks noChangeAspect="1"/>
          </p:cNvPicPr>
          <p:nvPr/>
        </p:nvPicPr>
        <p:blipFill rotWithShape="1">
          <a:blip r:embed="rId3"/>
          <a:srcRect l="13704" t="12690" r="6154" b="1292"/>
          <a:stretch/>
        </p:blipFill>
        <p:spPr>
          <a:xfrm>
            <a:off x="4844534" y="0"/>
            <a:ext cx="5414833" cy="6303297"/>
          </a:xfrm>
          <a:prstGeom prst="rect">
            <a:avLst/>
          </a:prstGeom>
          <a:ln>
            <a:solidFill>
              <a:schemeClr val="tx1"/>
            </a:solidFill>
          </a:ln>
        </p:spPr>
      </p:pic>
      <p:sp>
        <p:nvSpPr>
          <p:cNvPr id="2" name="TextBox 1">
            <a:extLst>
              <a:ext uri="{FF2B5EF4-FFF2-40B4-BE49-F238E27FC236}">
                <a16:creationId xmlns:a16="http://schemas.microsoft.com/office/drawing/2014/main" id="{5AA96991-6FBE-F912-4F34-53E309B3814D}"/>
              </a:ext>
            </a:extLst>
          </p:cNvPr>
          <p:cNvSpPr txBox="1"/>
          <p:nvPr/>
        </p:nvSpPr>
        <p:spPr>
          <a:xfrm>
            <a:off x="865387" y="256235"/>
            <a:ext cx="2752019" cy="5632311"/>
          </a:xfrm>
          <a:prstGeom prst="rect">
            <a:avLst/>
          </a:prstGeom>
          <a:noFill/>
        </p:spPr>
        <p:txBody>
          <a:bodyPr wrap="square" rtlCol="0">
            <a:spAutoFit/>
          </a:bodyPr>
          <a:lstStyle/>
          <a:p>
            <a:r>
              <a:rPr lang="en-US" dirty="0">
                <a:solidFill>
                  <a:srgbClr val="0000FF"/>
                </a:solidFill>
              </a:rPr>
              <a:t>Current Memberships</a:t>
            </a:r>
          </a:p>
          <a:p>
            <a:endParaRPr lang="en-US" dirty="0">
              <a:solidFill>
                <a:srgbClr val="FF0000"/>
              </a:solidFill>
            </a:endParaRPr>
          </a:p>
          <a:p>
            <a:r>
              <a:rPr lang="en-US" dirty="0">
                <a:solidFill>
                  <a:srgbClr val="FF0000"/>
                </a:solidFill>
              </a:rPr>
              <a:t>The COR is the </a:t>
            </a:r>
            <a:r>
              <a:rPr lang="en-US" u="sng" dirty="0">
                <a:solidFill>
                  <a:srgbClr val="FF0000"/>
                </a:solidFill>
              </a:rPr>
              <a:t>Primary person</a:t>
            </a:r>
            <a:r>
              <a:rPr lang="en-US" b="1" dirty="0">
                <a:solidFill>
                  <a:srgbClr val="FF0000"/>
                </a:solidFill>
              </a:rPr>
              <a:t> </a:t>
            </a:r>
            <a:r>
              <a:rPr lang="en-US" dirty="0">
                <a:solidFill>
                  <a:srgbClr val="FF0000"/>
                </a:solidFill>
              </a:rPr>
              <a:t>to be registered. </a:t>
            </a:r>
          </a:p>
          <a:p>
            <a:endParaRPr lang="en-US" dirty="0">
              <a:solidFill>
                <a:srgbClr val="FF0000"/>
              </a:solidFill>
            </a:endParaRPr>
          </a:p>
          <a:p>
            <a:r>
              <a:rPr lang="en-US" dirty="0">
                <a:solidFill>
                  <a:srgbClr val="FF0000"/>
                </a:solidFill>
              </a:rPr>
              <a:t>The COR is also a </a:t>
            </a:r>
            <a:r>
              <a:rPr lang="en-US" b="1" dirty="0">
                <a:solidFill>
                  <a:srgbClr val="FF0000"/>
                </a:solidFill>
              </a:rPr>
              <a:t>multiple </a:t>
            </a:r>
            <a:r>
              <a:rPr lang="en-US" dirty="0">
                <a:solidFill>
                  <a:srgbClr val="FF0000"/>
                </a:solidFill>
              </a:rPr>
              <a:t>(Committee Member) but we only want to pay in one position. </a:t>
            </a:r>
          </a:p>
          <a:p>
            <a:endParaRPr lang="en-US" dirty="0">
              <a:solidFill>
                <a:srgbClr val="FF0000"/>
              </a:solidFill>
            </a:endParaRPr>
          </a:p>
          <a:p>
            <a:r>
              <a:rPr lang="en-US" dirty="0">
                <a:solidFill>
                  <a:srgbClr val="FF0000"/>
                </a:solidFill>
              </a:rPr>
              <a:t>The </a:t>
            </a:r>
            <a:r>
              <a:rPr lang="en-US" u="sng" dirty="0">
                <a:solidFill>
                  <a:srgbClr val="FF0000"/>
                </a:solidFill>
              </a:rPr>
              <a:t>Primary position must be selected </a:t>
            </a:r>
            <a:r>
              <a:rPr lang="en-US" dirty="0">
                <a:solidFill>
                  <a:srgbClr val="FF0000"/>
                </a:solidFill>
              </a:rPr>
              <a:t>and will default to previous years position.</a:t>
            </a:r>
          </a:p>
          <a:p>
            <a:endParaRPr lang="en-US" dirty="0">
              <a:solidFill>
                <a:srgbClr val="FF0000"/>
              </a:solidFill>
            </a:endParaRPr>
          </a:p>
          <a:p>
            <a:r>
              <a:rPr lang="en-US" dirty="0">
                <a:solidFill>
                  <a:srgbClr val="FF0000"/>
                </a:solidFill>
              </a:rPr>
              <a:t>Inactive changes can be made here. </a:t>
            </a:r>
          </a:p>
          <a:p>
            <a:endParaRPr lang="en-US" dirty="0">
              <a:solidFill>
                <a:srgbClr val="FF0000"/>
              </a:solidFill>
            </a:endParaRPr>
          </a:p>
          <a:p>
            <a:r>
              <a:rPr lang="en-US" dirty="0">
                <a:solidFill>
                  <a:srgbClr val="FF0000"/>
                </a:solidFill>
              </a:rPr>
              <a:t>Remove any positions that the person will not be renewing. </a:t>
            </a:r>
          </a:p>
        </p:txBody>
      </p:sp>
    </p:spTree>
    <p:extLst>
      <p:ext uri="{BB962C8B-B14F-4D97-AF65-F5344CB8AC3E}">
        <p14:creationId xmlns:p14="http://schemas.microsoft.com/office/powerpoint/2010/main" val="374610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8AC8F-1962-C930-78A6-CF71A81320BF}"/>
              </a:ext>
            </a:extLst>
          </p:cNvPr>
          <p:cNvPicPr>
            <a:picLocks noChangeAspect="1"/>
          </p:cNvPicPr>
          <p:nvPr/>
        </p:nvPicPr>
        <p:blipFill>
          <a:blip r:embed="rId3"/>
          <a:stretch>
            <a:fillRect/>
          </a:stretch>
        </p:blipFill>
        <p:spPr>
          <a:xfrm>
            <a:off x="4711311" y="101601"/>
            <a:ext cx="4756253" cy="6156036"/>
          </a:xfrm>
          <a:prstGeom prst="rect">
            <a:avLst/>
          </a:prstGeom>
        </p:spPr>
      </p:pic>
      <p:sp>
        <p:nvSpPr>
          <p:cNvPr id="2" name="TextBox 1">
            <a:extLst>
              <a:ext uri="{FF2B5EF4-FFF2-40B4-BE49-F238E27FC236}">
                <a16:creationId xmlns:a16="http://schemas.microsoft.com/office/drawing/2014/main" id="{A0FE9CA2-03F9-81F4-E9CD-17677E719C6B}"/>
              </a:ext>
            </a:extLst>
          </p:cNvPr>
          <p:cNvSpPr txBox="1"/>
          <p:nvPr/>
        </p:nvSpPr>
        <p:spPr>
          <a:xfrm>
            <a:off x="855340" y="1100298"/>
            <a:ext cx="2601294" cy="2554545"/>
          </a:xfrm>
          <a:prstGeom prst="rect">
            <a:avLst/>
          </a:prstGeom>
          <a:noFill/>
        </p:spPr>
        <p:txBody>
          <a:bodyPr wrap="square" rtlCol="0">
            <a:spAutoFit/>
          </a:bodyPr>
          <a:lstStyle/>
          <a:p>
            <a:r>
              <a:rPr lang="en-US" sz="2000" dirty="0">
                <a:solidFill>
                  <a:srgbClr val="FF0000"/>
                </a:solidFill>
              </a:rPr>
              <a:t>Review Terms and Conditions.</a:t>
            </a:r>
          </a:p>
          <a:p>
            <a:endParaRPr lang="en-US" sz="2000" dirty="0">
              <a:solidFill>
                <a:srgbClr val="FF0000"/>
              </a:solidFill>
            </a:endParaRPr>
          </a:p>
          <a:p>
            <a:r>
              <a:rPr lang="en-US" sz="2000" dirty="0">
                <a:solidFill>
                  <a:srgbClr val="FF0000"/>
                </a:solidFill>
              </a:rPr>
              <a:t>Type in Your Name.</a:t>
            </a:r>
          </a:p>
          <a:p>
            <a:endParaRPr lang="en-US" sz="2000" dirty="0">
              <a:solidFill>
                <a:srgbClr val="FF0000"/>
              </a:solidFill>
            </a:endParaRPr>
          </a:p>
          <a:p>
            <a:r>
              <a:rPr lang="en-US" sz="2000" dirty="0">
                <a:solidFill>
                  <a:srgbClr val="FF0000"/>
                </a:solidFill>
              </a:rPr>
              <a:t>Click on “Go to Checkout Summary”</a:t>
            </a:r>
          </a:p>
          <a:p>
            <a:endParaRPr lang="en-US" sz="2000" dirty="0">
              <a:solidFill>
                <a:srgbClr val="FF0000"/>
              </a:solidFill>
            </a:endParaRPr>
          </a:p>
        </p:txBody>
      </p:sp>
    </p:spTree>
    <p:extLst>
      <p:ext uri="{BB962C8B-B14F-4D97-AF65-F5344CB8AC3E}">
        <p14:creationId xmlns:p14="http://schemas.microsoft.com/office/powerpoint/2010/main" val="3857033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1FBAB2-7017-0DE4-A132-8742EE334547}"/>
              </a:ext>
            </a:extLst>
          </p:cNvPr>
          <p:cNvSpPr txBox="1"/>
          <p:nvPr/>
        </p:nvSpPr>
        <p:spPr>
          <a:xfrm>
            <a:off x="282582" y="757854"/>
            <a:ext cx="2778176" cy="4708981"/>
          </a:xfrm>
          <a:prstGeom prst="rect">
            <a:avLst/>
          </a:prstGeom>
          <a:noFill/>
        </p:spPr>
        <p:txBody>
          <a:bodyPr wrap="square" rtlCol="0">
            <a:spAutoFit/>
          </a:bodyPr>
          <a:lstStyle/>
          <a:p>
            <a:r>
              <a:rPr lang="en-US" sz="2000" dirty="0">
                <a:solidFill>
                  <a:srgbClr val="0000FF"/>
                </a:solidFill>
              </a:rPr>
              <a:t>Review Summary of Expenses</a:t>
            </a:r>
          </a:p>
          <a:p>
            <a:endParaRPr lang="en-US" sz="2000" dirty="0">
              <a:solidFill>
                <a:srgbClr val="0000FF"/>
              </a:solidFill>
            </a:endParaRPr>
          </a:p>
          <a:p>
            <a:r>
              <a:rPr lang="en-US" sz="2000" dirty="0"/>
              <a:t>Example:</a:t>
            </a:r>
            <a:r>
              <a:rPr lang="en-US" sz="2000" dirty="0">
                <a:solidFill>
                  <a:srgbClr val="FF0000"/>
                </a:solidFill>
              </a:rPr>
              <a:t> </a:t>
            </a:r>
          </a:p>
          <a:p>
            <a:r>
              <a:rPr lang="en-US" sz="2000" dirty="0">
                <a:solidFill>
                  <a:srgbClr val="FF0000"/>
                </a:solidFill>
              </a:rPr>
              <a:t>$65 Adult fee</a:t>
            </a:r>
            <a:endParaRPr lang="en-US" sz="2000" dirty="0"/>
          </a:p>
          <a:p>
            <a:r>
              <a:rPr lang="en-US" sz="2000" dirty="0">
                <a:solidFill>
                  <a:srgbClr val="FF0000"/>
                </a:solidFill>
              </a:rPr>
              <a:t>$12 Council fee</a:t>
            </a:r>
          </a:p>
          <a:p>
            <a:r>
              <a:rPr lang="en-US" sz="2000" dirty="0">
                <a:solidFill>
                  <a:srgbClr val="FF0000"/>
                </a:solidFill>
              </a:rPr>
              <a:t>$2.76 </a:t>
            </a:r>
            <a:r>
              <a:rPr lang="en-US" sz="1600" dirty="0">
                <a:solidFill>
                  <a:srgbClr val="FF0000"/>
                </a:solidFill>
              </a:rPr>
              <a:t>(3% admin fee)</a:t>
            </a:r>
          </a:p>
          <a:p>
            <a:r>
              <a:rPr lang="en-US" sz="2000" u="sng" dirty="0">
                <a:solidFill>
                  <a:srgbClr val="FF0000"/>
                </a:solidFill>
              </a:rPr>
              <a:t>$15 Scouts life mag. fee</a:t>
            </a:r>
          </a:p>
          <a:p>
            <a:r>
              <a:rPr lang="en-US" sz="2000" dirty="0">
                <a:solidFill>
                  <a:srgbClr val="FF0000"/>
                </a:solidFill>
              </a:rPr>
              <a:t>Total = $94.76</a:t>
            </a:r>
          </a:p>
          <a:p>
            <a:pPr marL="342900" indent="-342900">
              <a:buFont typeface="Arial" panose="020B0604020202020204" pitchFamily="34" charset="0"/>
              <a:buChar char="•"/>
            </a:pPr>
            <a:endParaRPr lang="en-US" sz="2000" dirty="0">
              <a:solidFill>
                <a:srgbClr val="FF0000"/>
              </a:solidFill>
            </a:endParaRPr>
          </a:p>
          <a:p>
            <a:r>
              <a:rPr lang="en-US" sz="2000" dirty="0">
                <a:solidFill>
                  <a:srgbClr val="0000FF"/>
                </a:solidFill>
              </a:rPr>
              <a:t>If correct, scroll down and enter your payment method.</a:t>
            </a:r>
          </a:p>
          <a:p>
            <a:endParaRPr lang="en-US" sz="2000" dirty="0">
              <a:solidFill>
                <a:srgbClr val="FF0000"/>
              </a:solidFill>
            </a:endParaRPr>
          </a:p>
          <a:p>
            <a:endParaRPr lang="en-US" sz="2000" dirty="0">
              <a:solidFill>
                <a:srgbClr val="FF0000"/>
              </a:solidFill>
            </a:endParaRPr>
          </a:p>
        </p:txBody>
      </p:sp>
      <p:pic>
        <p:nvPicPr>
          <p:cNvPr id="4" name="Picture 3">
            <a:extLst>
              <a:ext uri="{FF2B5EF4-FFF2-40B4-BE49-F238E27FC236}">
                <a16:creationId xmlns:a16="http://schemas.microsoft.com/office/drawing/2014/main" id="{58FEC0A2-F367-C749-8A03-27B74431ED7B}"/>
              </a:ext>
            </a:extLst>
          </p:cNvPr>
          <p:cNvPicPr>
            <a:picLocks noChangeAspect="1"/>
          </p:cNvPicPr>
          <p:nvPr/>
        </p:nvPicPr>
        <p:blipFill>
          <a:blip r:embed="rId3"/>
          <a:stretch>
            <a:fillRect/>
          </a:stretch>
        </p:blipFill>
        <p:spPr>
          <a:xfrm>
            <a:off x="3313803" y="225822"/>
            <a:ext cx="4861011" cy="5853430"/>
          </a:xfrm>
          <a:prstGeom prst="rect">
            <a:avLst/>
          </a:prstGeom>
        </p:spPr>
      </p:pic>
      <p:pic>
        <p:nvPicPr>
          <p:cNvPr id="1026" name="Picture 1">
            <a:extLst>
              <a:ext uri="{FF2B5EF4-FFF2-40B4-BE49-F238E27FC236}">
                <a16:creationId xmlns:a16="http://schemas.microsoft.com/office/drawing/2014/main" id="{BA0CDC22-9AF6-F2AE-2A5E-F83917EA4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859" y="225821"/>
            <a:ext cx="3153137" cy="585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729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ABE61D-38BB-0338-E36B-D5B4382AB85A}"/>
              </a:ext>
            </a:extLst>
          </p:cNvPr>
          <p:cNvPicPr>
            <a:picLocks noChangeAspect="1"/>
          </p:cNvPicPr>
          <p:nvPr/>
        </p:nvPicPr>
        <p:blipFill rotWithShape="1">
          <a:blip r:embed="rId3"/>
          <a:srcRect l="5877" t="2549" r="4591"/>
          <a:stretch/>
        </p:blipFill>
        <p:spPr>
          <a:xfrm>
            <a:off x="4411226" y="120580"/>
            <a:ext cx="6129495" cy="6093501"/>
          </a:xfrm>
          <a:prstGeom prst="rect">
            <a:avLst/>
          </a:prstGeom>
          <a:ln>
            <a:solidFill>
              <a:schemeClr val="tx1"/>
            </a:solidFill>
          </a:ln>
        </p:spPr>
      </p:pic>
      <p:sp>
        <p:nvSpPr>
          <p:cNvPr id="2" name="TextBox 1">
            <a:extLst>
              <a:ext uri="{FF2B5EF4-FFF2-40B4-BE49-F238E27FC236}">
                <a16:creationId xmlns:a16="http://schemas.microsoft.com/office/drawing/2014/main" id="{D54C423B-D5C0-570E-1283-4CF5480EFC37}"/>
              </a:ext>
            </a:extLst>
          </p:cNvPr>
          <p:cNvSpPr txBox="1"/>
          <p:nvPr/>
        </p:nvSpPr>
        <p:spPr>
          <a:xfrm>
            <a:off x="980521" y="653932"/>
            <a:ext cx="2601294" cy="4401205"/>
          </a:xfrm>
          <a:prstGeom prst="rect">
            <a:avLst/>
          </a:prstGeom>
          <a:noFill/>
        </p:spPr>
        <p:txBody>
          <a:bodyPr wrap="square" rtlCol="0">
            <a:spAutoFit/>
          </a:bodyPr>
          <a:lstStyle/>
          <a:p>
            <a:r>
              <a:rPr lang="en-US" sz="2000" dirty="0">
                <a:solidFill>
                  <a:srgbClr val="0000FF"/>
                </a:solidFill>
              </a:rPr>
              <a:t>Billing Information</a:t>
            </a:r>
          </a:p>
          <a:p>
            <a:endParaRPr lang="en-US" sz="2000" dirty="0">
              <a:solidFill>
                <a:srgbClr val="FF0000"/>
              </a:solidFill>
            </a:endParaRPr>
          </a:p>
          <a:p>
            <a:r>
              <a:rPr lang="en-US" sz="2000" dirty="0">
                <a:solidFill>
                  <a:srgbClr val="FF0000"/>
                </a:solidFill>
              </a:rPr>
              <a:t>Member address should be auto populated. Make changes if needed.</a:t>
            </a:r>
          </a:p>
          <a:p>
            <a:endParaRPr lang="en-US" sz="2000" dirty="0">
              <a:solidFill>
                <a:srgbClr val="FF0000"/>
              </a:solidFill>
            </a:endParaRPr>
          </a:p>
          <a:p>
            <a:r>
              <a:rPr lang="en-US" sz="2000" dirty="0">
                <a:solidFill>
                  <a:srgbClr val="FF0000"/>
                </a:solidFill>
              </a:rPr>
              <a:t>If everything is correct, Click on “</a:t>
            </a:r>
            <a:r>
              <a:rPr lang="en-US" sz="2000" dirty="0">
                <a:solidFill>
                  <a:srgbClr val="0000FF"/>
                </a:solidFill>
              </a:rPr>
              <a:t>Place Order</a:t>
            </a:r>
            <a:r>
              <a:rPr lang="en-US" sz="2000" dirty="0">
                <a:solidFill>
                  <a:srgbClr val="FF0000"/>
                </a:solidFill>
              </a:rPr>
              <a:t>”. </a:t>
            </a:r>
          </a:p>
          <a:p>
            <a:endParaRPr lang="en-US" sz="2000" dirty="0">
              <a:solidFill>
                <a:srgbClr val="FF0000"/>
              </a:solidFill>
            </a:endParaRPr>
          </a:p>
          <a:p>
            <a:r>
              <a:rPr lang="en-US" sz="2000" dirty="0">
                <a:solidFill>
                  <a:srgbClr val="FF0000"/>
                </a:solidFill>
              </a:rPr>
              <a:t>Payment is made and an email will be sent acknowledging the payment.</a:t>
            </a:r>
          </a:p>
        </p:txBody>
      </p:sp>
    </p:spTree>
    <p:extLst>
      <p:ext uri="{BB962C8B-B14F-4D97-AF65-F5344CB8AC3E}">
        <p14:creationId xmlns:p14="http://schemas.microsoft.com/office/powerpoint/2010/main" val="659133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0A7E6F-45EB-D74A-2DE9-43AF55922B65}"/>
              </a:ext>
            </a:extLst>
          </p:cNvPr>
          <p:cNvPicPr>
            <a:picLocks noChangeAspect="1"/>
          </p:cNvPicPr>
          <p:nvPr/>
        </p:nvPicPr>
        <p:blipFill>
          <a:blip r:embed="rId3"/>
          <a:stretch>
            <a:fillRect/>
          </a:stretch>
        </p:blipFill>
        <p:spPr>
          <a:xfrm>
            <a:off x="2757021" y="1390365"/>
            <a:ext cx="6677957" cy="2038635"/>
          </a:xfrm>
          <a:prstGeom prst="rect">
            <a:avLst/>
          </a:prstGeom>
        </p:spPr>
      </p:pic>
    </p:spTree>
    <p:extLst>
      <p:ext uri="{BB962C8B-B14F-4D97-AF65-F5344CB8AC3E}">
        <p14:creationId xmlns:p14="http://schemas.microsoft.com/office/powerpoint/2010/main" val="3478674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29C9A-F771-9FD0-44A4-FB2F0F478201}"/>
              </a:ext>
            </a:extLst>
          </p:cNvPr>
          <p:cNvPicPr>
            <a:picLocks noChangeAspect="1"/>
          </p:cNvPicPr>
          <p:nvPr/>
        </p:nvPicPr>
        <p:blipFill rotWithShape="1">
          <a:blip r:embed="rId3"/>
          <a:srcRect l="8240" t="9111" r="35720" b="8598"/>
          <a:stretch/>
        </p:blipFill>
        <p:spPr>
          <a:xfrm>
            <a:off x="4632289" y="241158"/>
            <a:ext cx="6634117" cy="5496450"/>
          </a:xfrm>
          <a:prstGeom prst="rect">
            <a:avLst/>
          </a:prstGeom>
          <a:ln>
            <a:solidFill>
              <a:schemeClr val="tx1"/>
            </a:solidFill>
          </a:ln>
        </p:spPr>
      </p:pic>
      <p:sp>
        <p:nvSpPr>
          <p:cNvPr id="4" name="TextBox 3">
            <a:extLst>
              <a:ext uri="{FF2B5EF4-FFF2-40B4-BE49-F238E27FC236}">
                <a16:creationId xmlns:a16="http://schemas.microsoft.com/office/drawing/2014/main" id="{5672DC04-8E2C-BA81-9B60-3CC0DDE853E6}"/>
              </a:ext>
            </a:extLst>
          </p:cNvPr>
          <p:cNvSpPr txBox="1"/>
          <p:nvPr/>
        </p:nvSpPr>
        <p:spPr>
          <a:xfrm>
            <a:off x="591118" y="834947"/>
            <a:ext cx="3486780" cy="4001095"/>
          </a:xfrm>
          <a:prstGeom prst="rect">
            <a:avLst/>
          </a:prstGeom>
          <a:noFill/>
        </p:spPr>
        <p:txBody>
          <a:bodyPr wrap="square" rtlCol="0">
            <a:spAutoFit/>
          </a:bodyPr>
          <a:lstStyle/>
          <a:p>
            <a:r>
              <a:rPr lang="en-US" sz="1800" dirty="0">
                <a:solidFill>
                  <a:srgbClr val="0000FF"/>
                </a:solidFill>
                <a:effectLst/>
                <a:latin typeface="Arial" panose="020B0604020202020204" pitchFamily="34" charset="0"/>
                <a:ea typeface="Times New Roman" panose="02020603050405020304" pitchFamily="18" charset="0"/>
              </a:rPr>
              <a:t>Unit Will Pay update:</a:t>
            </a:r>
          </a:p>
          <a:p>
            <a:endParaRPr lang="en-US" dirty="0">
              <a:solidFill>
                <a:srgbClr val="FF0000"/>
              </a:solidFill>
              <a:latin typeface="Arial" panose="020B0604020202020204" pitchFamily="34" charset="0"/>
              <a:ea typeface="Times New Roman" panose="02020603050405020304" pitchFamily="18" charset="0"/>
            </a:endParaRPr>
          </a:p>
          <a:p>
            <a:r>
              <a:rPr lang="en-US" sz="1800" dirty="0">
                <a:solidFill>
                  <a:srgbClr val="FF0000"/>
                </a:solidFill>
                <a:effectLst/>
                <a:latin typeface="Arial" panose="020B0604020202020204" pitchFamily="34" charset="0"/>
                <a:ea typeface="Times New Roman" panose="02020603050405020304" pitchFamily="18" charset="0"/>
              </a:rPr>
              <a:t>The setting for “Unit Pay” on the unit settings page has not been working as originally intended. </a:t>
            </a:r>
          </a:p>
          <a:p>
            <a:endParaRPr lang="en-US" dirty="0">
              <a:solidFill>
                <a:srgbClr val="FF0000"/>
              </a:solidFill>
              <a:latin typeface="Arial" panose="020B0604020202020204" pitchFamily="34" charset="0"/>
              <a:ea typeface="Times New Roman" panose="02020603050405020304" pitchFamily="18" charset="0"/>
            </a:endParaRPr>
          </a:p>
          <a:p>
            <a:r>
              <a:rPr lang="en-US" sz="1800" dirty="0">
                <a:solidFill>
                  <a:srgbClr val="FF0000"/>
                </a:solidFill>
                <a:effectLst/>
                <a:latin typeface="Arial" panose="020B0604020202020204" pitchFamily="34" charset="0"/>
                <a:ea typeface="Times New Roman" panose="02020603050405020304" pitchFamily="18" charset="0"/>
              </a:rPr>
              <a:t>Because of that, the option has been completely removed for now. </a:t>
            </a:r>
          </a:p>
          <a:p>
            <a:endParaRPr lang="en-US" dirty="0">
              <a:solidFill>
                <a:srgbClr val="FF0000"/>
              </a:solidFill>
              <a:latin typeface="Arial" panose="020B0604020202020204" pitchFamily="34" charset="0"/>
              <a:ea typeface="Times New Roman" panose="02020603050405020304" pitchFamily="18" charset="0"/>
            </a:endParaRPr>
          </a:p>
          <a:p>
            <a:r>
              <a:rPr lang="en-US" sz="1800" dirty="0">
                <a:solidFill>
                  <a:srgbClr val="FF0000"/>
                </a:solidFill>
                <a:effectLst/>
                <a:latin typeface="Arial" panose="020B0604020202020204" pitchFamily="34" charset="0"/>
                <a:ea typeface="Times New Roman" panose="02020603050405020304" pitchFamily="18" charset="0"/>
              </a:rPr>
              <a:t>It will be added back at some point in the future when the process is functioning properly. </a:t>
            </a:r>
            <a:endParaRPr lang="en-US" sz="2000" dirty="0">
              <a:solidFill>
                <a:srgbClr val="FF0000"/>
              </a:solidFill>
            </a:endParaRPr>
          </a:p>
          <a:p>
            <a:endParaRPr lang="en-US" sz="2000" dirty="0">
              <a:solidFill>
                <a:srgbClr val="FF0000"/>
              </a:solidFill>
            </a:endParaRPr>
          </a:p>
        </p:txBody>
      </p:sp>
      <p:sp>
        <p:nvSpPr>
          <p:cNvPr id="8" name="Rectangle: Rounded Corners 7">
            <a:extLst>
              <a:ext uri="{FF2B5EF4-FFF2-40B4-BE49-F238E27FC236}">
                <a16:creationId xmlns:a16="http://schemas.microsoft.com/office/drawing/2014/main" id="{D9A2B220-86C2-760F-BE53-F18FB1CE539F}"/>
              </a:ext>
            </a:extLst>
          </p:cNvPr>
          <p:cNvSpPr/>
          <p:nvPr/>
        </p:nvSpPr>
        <p:spPr>
          <a:xfrm>
            <a:off x="7714757" y="1728015"/>
            <a:ext cx="3145027" cy="1035733"/>
          </a:xfrm>
          <a:prstGeom prst="roundRect">
            <a:avLst/>
          </a:prstGeom>
          <a:gradFill>
            <a:gsLst>
              <a:gs pos="17000">
                <a:schemeClr val="accent1">
                  <a:lumMod val="5000"/>
                  <a:lumOff val="95000"/>
                </a:schemeClr>
              </a:gs>
              <a:gs pos="77000">
                <a:schemeClr val="accent1">
                  <a:lumMod val="45000"/>
                  <a:lumOff val="55000"/>
                </a:schemeClr>
              </a:gs>
              <a:gs pos="88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C00000"/>
                </a:solidFill>
              </a:rPr>
              <a:t>NOTE: “National has removed this button for now. Units can renew without checking this box.”</a:t>
            </a:r>
          </a:p>
          <a:p>
            <a:r>
              <a:rPr lang="en-US" sz="1400" dirty="0">
                <a:solidFill>
                  <a:srgbClr val="C00000"/>
                </a:solidFill>
              </a:rPr>
              <a:t>- Michael Creagh</a:t>
            </a:r>
          </a:p>
        </p:txBody>
      </p:sp>
      <p:sp>
        <p:nvSpPr>
          <p:cNvPr id="9" name="Arrow: Left 8">
            <a:extLst>
              <a:ext uri="{FF2B5EF4-FFF2-40B4-BE49-F238E27FC236}">
                <a16:creationId xmlns:a16="http://schemas.microsoft.com/office/drawing/2014/main" id="{605A4BB5-7034-31B5-D169-B27DBE920EB4}"/>
              </a:ext>
            </a:extLst>
          </p:cNvPr>
          <p:cNvSpPr/>
          <p:nvPr/>
        </p:nvSpPr>
        <p:spPr>
          <a:xfrm rot="20703513">
            <a:off x="7016831" y="2169052"/>
            <a:ext cx="691380" cy="141430"/>
          </a:xfrm>
          <a:prstGeom prst="leftArrow">
            <a:avLst/>
          </a:prstGeom>
          <a:gradFill>
            <a:gsLst>
              <a:gs pos="17000">
                <a:schemeClr val="accent1">
                  <a:lumMod val="5000"/>
                  <a:lumOff val="95000"/>
                </a:schemeClr>
              </a:gs>
              <a:gs pos="77000">
                <a:schemeClr val="accent1">
                  <a:lumMod val="45000"/>
                  <a:lumOff val="55000"/>
                </a:schemeClr>
              </a:gs>
              <a:gs pos="88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0332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3FF9C6-FD2F-15A3-D641-211986A9B1DD}"/>
              </a:ext>
            </a:extLst>
          </p:cNvPr>
          <p:cNvPicPr>
            <a:picLocks noChangeAspect="1"/>
          </p:cNvPicPr>
          <p:nvPr/>
        </p:nvPicPr>
        <p:blipFill rotWithShape="1">
          <a:blip r:embed="rId3"/>
          <a:srcRect l="11650" t="4859" r="11689" b="4555"/>
          <a:stretch/>
        </p:blipFill>
        <p:spPr>
          <a:xfrm>
            <a:off x="3848519" y="153268"/>
            <a:ext cx="8123137" cy="5423567"/>
          </a:xfrm>
          <a:prstGeom prst="rect">
            <a:avLst/>
          </a:prstGeom>
          <a:ln>
            <a:solidFill>
              <a:schemeClr val="tx1"/>
            </a:solidFill>
          </a:ln>
        </p:spPr>
      </p:pic>
      <p:sp>
        <p:nvSpPr>
          <p:cNvPr id="4" name="TextBox 3">
            <a:extLst>
              <a:ext uri="{FF2B5EF4-FFF2-40B4-BE49-F238E27FC236}">
                <a16:creationId xmlns:a16="http://schemas.microsoft.com/office/drawing/2014/main" id="{58BC8A5D-81EF-F618-CCE5-9AD39AF50B80}"/>
              </a:ext>
            </a:extLst>
          </p:cNvPr>
          <p:cNvSpPr txBox="1"/>
          <p:nvPr/>
        </p:nvSpPr>
        <p:spPr>
          <a:xfrm>
            <a:off x="220344" y="331595"/>
            <a:ext cx="3486780" cy="4524315"/>
          </a:xfrm>
          <a:prstGeom prst="rect">
            <a:avLst/>
          </a:prstGeom>
          <a:noFill/>
        </p:spPr>
        <p:txBody>
          <a:bodyPr wrap="square" rtlCol="0">
            <a:spAutoFit/>
          </a:bodyPr>
          <a:lstStyle/>
          <a:p>
            <a:pPr algn="ctr"/>
            <a:r>
              <a:rPr lang="en-US" sz="2800" b="1" dirty="0">
                <a:solidFill>
                  <a:srgbClr val="0000FF"/>
                </a:solidFill>
              </a:rPr>
              <a:t>Organization Manager</a:t>
            </a:r>
          </a:p>
          <a:p>
            <a:endParaRPr lang="en-US" sz="2000" dirty="0">
              <a:solidFill>
                <a:srgbClr val="FF0000"/>
              </a:solidFill>
            </a:endParaRPr>
          </a:p>
          <a:p>
            <a:r>
              <a:rPr lang="en-US" sz="2000" b="1" dirty="0">
                <a:solidFill>
                  <a:srgbClr val="FF0000"/>
                </a:solidFill>
              </a:rPr>
              <a:t>New </a:t>
            </a:r>
            <a:r>
              <a:rPr lang="en-US" sz="2000" b="1" u="sng" dirty="0">
                <a:solidFill>
                  <a:srgbClr val="FF0000"/>
                </a:solidFill>
              </a:rPr>
              <a:t>Roster</a:t>
            </a:r>
            <a:r>
              <a:rPr lang="en-US" sz="2000" b="1" dirty="0">
                <a:solidFill>
                  <a:srgbClr val="FF0000"/>
                </a:solidFill>
              </a:rPr>
              <a:t> Feature!</a:t>
            </a:r>
          </a:p>
          <a:p>
            <a:endParaRPr lang="en-US" sz="2000" dirty="0">
              <a:solidFill>
                <a:srgbClr val="FF0000"/>
              </a:solidFill>
            </a:endParaRPr>
          </a:p>
          <a:p>
            <a:r>
              <a:rPr lang="en-US" sz="2000" dirty="0">
                <a:solidFill>
                  <a:srgbClr val="FF0000"/>
                </a:solidFill>
              </a:rPr>
              <a:t>Unit will check the boxes on the far-left side of those members they want to renew. </a:t>
            </a:r>
          </a:p>
          <a:p>
            <a:endParaRPr lang="en-US" sz="2000" dirty="0">
              <a:solidFill>
                <a:srgbClr val="FF0000"/>
              </a:solidFill>
            </a:endParaRPr>
          </a:p>
          <a:p>
            <a:r>
              <a:rPr lang="en-US" sz="2000" dirty="0">
                <a:solidFill>
                  <a:srgbClr val="FF0000"/>
                </a:solidFill>
              </a:rPr>
              <a:t>Then click the renew button in the gray header at the top of the roster bar. </a:t>
            </a:r>
          </a:p>
          <a:p>
            <a:endParaRPr lang="en-US" sz="2000" dirty="0">
              <a:solidFill>
                <a:srgbClr val="FF0000"/>
              </a:solidFill>
            </a:endParaRPr>
          </a:p>
          <a:p>
            <a:r>
              <a:rPr lang="en-US" sz="2000" dirty="0">
                <a:solidFill>
                  <a:srgbClr val="FF0000"/>
                </a:solidFill>
              </a:rPr>
              <a:t>Example: </a:t>
            </a:r>
          </a:p>
          <a:p>
            <a:pPr marL="342900" indent="-342900">
              <a:buFont typeface="Arial" panose="020B0604020202020204" pitchFamily="34" charset="0"/>
              <a:buChar char="•"/>
            </a:pPr>
            <a:r>
              <a:rPr lang="en-US" sz="2000" dirty="0">
                <a:solidFill>
                  <a:srgbClr val="FF0000"/>
                </a:solidFill>
              </a:rPr>
              <a:t>3 youth have been selected. </a:t>
            </a:r>
          </a:p>
        </p:txBody>
      </p:sp>
    </p:spTree>
    <p:extLst>
      <p:ext uri="{BB962C8B-B14F-4D97-AF65-F5344CB8AC3E}">
        <p14:creationId xmlns:p14="http://schemas.microsoft.com/office/powerpoint/2010/main" val="2525435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76575C-6BB9-339D-CDFF-644F1983BD52}"/>
              </a:ext>
            </a:extLst>
          </p:cNvPr>
          <p:cNvPicPr>
            <a:picLocks noChangeAspect="1"/>
          </p:cNvPicPr>
          <p:nvPr/>
        </p:nvPicPr>
        <p:blipFill rotWithShape="1">
          <a:blip r:embed="rId3"/>
          <a:srcRect l="9051" t="5861" r="11637" b="12557"/>
          <a:stretch/>
        </p:blipFill>
        <p:spPr>
          <a:xfrm>
            <a:off x="3794649" y="542611"/>
            <a:ext cx="8187054" cy="4732955"/>
          </a:xfrm>
          <a:prstGeom prst="rect">
            <a:avLst/>
          </a:prstGeom>
          <a:ln>
            <a:solidFill>
              <a:schemeClr val="tx1"/>
            </a:solidFill>
          </a:ln>
        </p:spPr>
      </p:pic>
      <p:sp>
        <p:nvSpPr>
          <p:cNvPr id="4" name="TextBox 3">
            <a:extLst>
              <a:ext uri="{FF2B5EF4-FFF2-40B4-BE49-F238E27FC236}">
                <a16:creationId xmlns:a16="http://schemas.microsoft.com/office/drawing/2014/main" id="{3D11504F-B71D-F473-21D9-B4BB94C00763}"/>
              </a:ext>
            </a:extLst>
          </p:cNvPr>
          <p:cNvSpPr txBox="1"/>
          <p:nvPr/>
        </p:nvSpPr>
        <p:spPr>
          <a:xfrm>
            <a:off x="210297" y="542611"/>
            <a:ext cx="3486780" cy="3662541"/>
          </a:xfrm>
          <a:prstGeom prst="rect">
            <a:avLst/>
          </a:prstGeom>
          <a:noFill/>
        </p:spPr>
        <p:txBody>
          <a:bodyPr wrap="square" rtlCol="0">
            <a:spAutoFit/>
          </a:bodyPr>
          <a:lstStyle/>
          <a:p>
            <a:pPr algn="ctr"/>
            <a:r>
              <a:rPr lang="en-US" sz="2800" b="1" dirty="0">
                <a:solidFill>
                  <a:srgbClr val="0000FF"/>
                </a:solidFill>
              </a:rPr>
              <a:t>Membership Renew Order &amp; Unit Paid Membership Renewal batch details</a:t>
            </a:r>
          </a:p>
          <a:p>
            <a:endParaRPr lang="en-US" sz="2000" dirty="0">
              <a:solidFill>
                <a:srgbClr val="FF0000"/>
              </a:solidFill>
            </a:endParaRPr>
          </a:p>
          <a:p>
            <a:endParaRPr lang="en-US" sz="2000" dirty="0">
              <a:solidFill>
                <a:srgbClr val="FF0000"/>
              </a:solidFill>
            </a:endParaRPr>
          </a:p>
          <a:p>
            <a:r>
              <a:rPr lang="en-US" sz="2000" dirty="0">
                <a:solidFill>
                  <a:srgbClr val="FF0000"/>
                </a:solidFill>
              </a:rPr>
              <a:t>Example: </a:t>
            </a:r>
          </a:p>
          <a:p>
            <a:pPr marL="342900" indent="-342900">
              <a:buFont typeface="Arial" panose="020B0604020202020204" pitchFamily="34" charset="0"/>
              <a:buChar char="•"/>
            </a:pPr>
            <a:r>
              <a:rPr lang="en-US" sz="2000" dirty="0">
                <a:solidFill>
                  <a:srgbClr val="FF0000"/>
                </a:solidFill>
              </a:rPr>
              <a:t>3 youth have been selected.</a:t>
            </a:r>
          </a:p>
          <a:p>
            <a:pPr marL="342900" indent="-342900">
              <a:buFont typeface="Arial" panose="020B0604020202020204" pitchFamily="34" charset="0"/>
              <a:buChar char="•"/>
            </a:pPr>
            <a:r>
              <a:rPr lang="en-US" sz="2000" dirty="0">
                <a:solidFill>
                  <a:srgbClr val="FF0000"/>
                </a:solidFill>
              </a:rPr>
              <a:t>All youth are approved. </a:t>
            </a:r>
          </a:p>
          <a:p>
            <a:pPr marL="342900" indent="-342900">
              <a:buFont typeface="Arial" panose="020B0604020202020204" pitchFamily="34" charset="0"/>
              <a:buChar char="•"/>
            </a:pPr>
            <a:r>
              <a:rPr lang="en-US" sz="2000" dirty="0">
                <a:solidFill>
                  <a:srgbClr val="FF0000"/>
                </a:solidFill>
              </a:rPr>
              <a:t>Click on </a:t>
            </a:r>
            <a:r>
              <a:rPr lang="en-US" sz="2000" dirty="0">
                <a:solidFill>
                  <a:srgbClr val="0000FF"/>
                </a:solidFill>
              </a:rPr>
              <a:t>“Go to Payment”.</a:t>
            </a:r>
          </a:p>
        </p:txBody>
      </p:sp>
    </p:spTree>
    <p:extLst>
      <p:ext uri="{BB962C8B-B14F-4D97-AF65-F5344CB8AC3E}">
        <p14:creationId xmlns:p14="http://schemas.microsoft.com/office/powerpoint/2010/main" val="3185884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A50CE3-6776-1E74-C796-F80C40E96816}"/>
              </a:ext>
            </a:extLst>
          </p:cNvPr>
          <p:cNvPicPr>
            <a:picLocks noChangeAspect="1"/>
          </p:cNvPicPr>
          <p:nvPr/>
        </p:nvPicPr>
        <p:blipFill rotWithShape="1">
          <a:blip r:embed="rId3"/>
          <a:srcRect l="1491" r="3935" b="2070"/>
          <a:stretch/>
        </p:blipFill>
        <p:spPr>
          <a:xfrm>
            <a:off x="4452497" y="301450"/>
            <a:ext cx="7328239" cy="5712666"/>
          </a:xfrm>
          <a:prstGeom prst="rect">
            <a:avLst/>
          </a:prstGeom>
        </p:spPr>
      </p:pic>
      <p:sp>
        <p:nvSpPr>
          <p:cNvPr id="4" name="TextBox 3">
            <a:extLst>
              <a:ext uri="{FF2B5EF4-FFF2-40B4-BE49-F238E27FC236}">
                <a16:creationId xmlns:a16="http://schemas.microsoft.com/office/drawing/2014/main" id="{297E69C1-21DE-2B47-2534-F4807FED7D9C}"/>
              </a:ext>
            </a:extLst>
          </p:cNvPr>
          <p:cNvSpPr txBox="1"/>
          <p:nvPr/>
        </p:nvSpPr>
        <p:spPr>
          <a:xfrm>
            <a:off x="411264" y="391885"/>
            <a:ext cx="3486780" cy="5078313"/>
          </a:xfrm>
          <a:prstGeom prst="rect">
            <a:avLst/>
          </a:prstGeom>
          <a:noFill/>
        </p:spPr>
        <p:txBody>
          <a:bodyPr wrap="square" rtlCol="0">
            <a:spAutoFit/>
          </a:bodyPr>
          <a:lstStyle/>
          <a:p>
            <a:pPr algn="ctr"/>
            <a:r>
              <a:rPr lang="en-US" sz="2800" b="1" dirty="0">
                <a:solidFill>
                  <a:srgbClr val="0000FF"/>
                </a:solidFill>
              </a:rPr>
              <a:t>Unit Paid </a:t>
            </a:r>
            <a:r>
              <a:rPr lang="en-US" sz="2800" b="1" u="sng" dirty="0">
                <a:solidFill>
                  <a:srgbClr val="0000FF"/>
                </a:solidFill>
              </a:rPr>
              <a:t>Membership Renewal </a:t>
            </a:r>
            <a:r>
              <a:rPr lang="en-US" sz="2800" b="1" i="1" dirty="0">
                <a:solidFill>
                  <a:srgbClr val="0000FF"/>
                </a:solidFill>
              </a:rPr>
              <a:t>Review &amp; Edit</a:t>
            </a:r>
          </a:p>
          <a:p>
            <a:pPr algn="ctr"/>
            <a:endParaRPr lang="en-US" sz="2000" dirty="0">
              <a:solidFill>
                <a:srgbClr val="FF0000"/>
              </a:solidFill>
            </a:endParaRPr>
          </a:p>
          <a:p>
            <a:r>
              <a:rPr lang="en-US" sz="2000" dirty="0">
                <a:solidFill>
                  <a:srgbClr val="FF0000"/>
                </a:solidFill>
              </a:rPr>
              <a:t>Example: </a:t>
            </a:r>
          </a:p>
          <a:p>
            <a:pPr marL="342900" indent="-342900">
              <a:buFont typeface="Arial" panose="020B0604020202020204" pitchFamily="34" charset="0"/>
              <a:buChar char="•"/>
            </a:pPr>
            <a:r>
              <a:rPr lang="en-US" sz="2000" dirty="0">
                <a:solidFill>
                  <a:srgbClr val="FF0000"/>
                </a:solidFill>
              </a:rPr>
              <a:t>3 youth have been selected.</a:t>
            </a:r>
          </a:p>
          <a:p>
            <a:pPr marL="342900" indent="-342900">
              <a:buFont typeface="Arial" panose="020B0604020202020204" pitchFamily="34" charset="0"/>
              <a:buChar char="•"/>
            </a:pPr>
            <a:endParaRPr lang="en-US" sz="2000" dirty="0">
              <a:solidFill>
                <a:srgbClr val="FF0000"/>
              </a:solidFill>
            </a:endParaRPr>
          </a:p>
          <a:p>
            <a:pPr marL="342900" indent="-342900">
              <a:buFont typeface="Arial" panose="020B0604020202020204" pitchFamily="34" charset="0"/>
              <a:buChar char="•"/>
            </a:pPr>
            <a:r>
              <a:rPr lang="en-US" sz="2000" dirty="0">
                <a:solidFill>
                  <a:srgbClr val="FF0000"/>
                </a:solidFill>
              </a:rPr>
              <a:t>Primary position has been checked.</a:t>
            </a:r>
          </a:p>
          <a:p>
            <a:pPr marL="342900" indent="-342900">
              <a:buFont typeface="Arial" panose="020B0604020202020204" pitchFamily="34" charset="0"/>
              <a:buChar char="•"/>
            </a:pPr>
            <a:endParaRPr lang="en-US" sz="2000" dirty="0">
              <a:solidFill>
                <a:srgbClr val="FF0000"/>
              </a:solidFill>
            </a:endParaRPr>
          </a:p>
          <a:p>
            <a:pPr marL="342900" indent="-342900">
              <a:buFont typeface="Arial" panose="020B0604020202020204" pitchFamily="34" charset="0"/>
              <a:buChar char="•"/>
            </a:pPr>
            <a:r>
              <a:rPr lang="en-US" sz="2000" dirty="0">
                <a:solidFill>
                  <a:srgbClr val="FF0000"/>
                </a:solidFill>
              </a:rPr>
              <a:t>Scout Life Subscription has been added for two youth. </a:t>
            </a:r>
          </a:p>
          <a:p>
            <a:pPr marL="342900" indent="-342900">
              <a:buFont typeface="Arial" panose="020B0604020202020204" pitchFamily="34" charset="0"/>
              <a:buChar char="•"/>
            </a:pPr>
            <a:endParaRPr lang="en-US" sz="2000" dirty="0">
              <a:solidFill>
                <a:srgbClr val="FF0000"/>
              </a:solidFill>
            </a:endParaRPr>
          </a:p>
          <a:p>
            <a:pPr marL="342900" indent="-342900">
              <a:buFont typeface="Arial" panose="020B0604020202020204" pitchFamily="34" charset="0"/>
              <a:buChar char="•"/>
            </a:pPr>
            <a:r>
              <a:rPr lang="en-US" sz="2000" dirty="0">
                <a:solidFill>
                  <a:srgbClr val="FF0000"/>
                </a:solidFill>
              </a:rPr>
              <a:t>Click on </a:t>
            </a:r>
            <a:r>
              <a:rPr lang="en-US" sz="2000" dirty="0">
                <a:solidFill>
                  <a:srgbClr val="0000FF"/>
                </a:solidFill>
              </a:rPr>
              <a:t>“Create Renewal Order”.</a:t>
            </a:r>
          </a:p>
        </p:txBody>
      </p:sp>
      <p:sp>
        <p:nvSpPr>
          <p:cNvPr id="2" name="Oval 1">
            <a:extLst>
              <a:ext uri="{FF2B5EF4-FFF2-40B4-BE49-F238E27FC236}">
                <a16:creationId xmlns:a16="http://schemas.microsoft.com/office/drawing/2014/main" id="{F875F50A-5807-FA1C-BCD5-729CB5C60087}"/>
              </a:ext>
            </a:extLst>
          </p:cNvPr>
          <p:cNvSpPr/>
          <p:nvPr/>
        </p:nvSpPr>
        <p:spPr>
          <a:xfrm>
            <a:off x="4289929" y="3526972"/>
            <a:ext cx="1279108" cy="6832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49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8C2E3F-AAE8-58E6-A04F-264589E7FE30}"/>
              </a:ext>
            </a:extLst>
          </p:cNvPr>
          <p:cNvPicPr>
            <a:picLocks noChangeAspect="1"/>
          </p:cNvPicPr>
          <p:nvPr/>
        </p:nvPicPr>
        <p:blipFill>
          <a:blip r:embed="rId3"/>
          <a:stretch>
            <a:fillRect/>
          </a:stretch>
        </p:blipFill>
        <p:spPr>
          <a:xfrm>
            <a:off x="4342521" y="321547"/>
            <a:ext cx="7534630" cy="5838091"/>
          </a:xfrm>
          <a:prstGeom prst="rect">
            <a:avLst/>
          </a:prstGeom>
        </p:spPr>
      </p:pic>
      <p:sp>
        <p:nvSpPr>
          <p:cNvPr id="4" name="TextBox 3">
            <a:extLst>
              <a:ext uri="{FF2B5EF4-FFF2-40B4-BE49-F238E27FC236}">
                <a16:creationId xmlns:a16="http://schemas.microsoft.com/office/drawing/2014/main" id="{DD099ED2-D08B-8847-10AD-7B6DEF0DCA7E}"/>
              </a:ext>
            </a:extLst>
          </p:cNvPr>
          <p:cNvSpPr txBox="1"/>
          <p:nvPr/>
        </p:nvSpPr>
        <p:spPr>
          <a:xfrm>
            <a:off x="331596" y="321547"/>
            <a:ext cx="3838470" cy="5139869"/>
          </a:xfrm>
          <a:prstGeom prst="rect">
            <a:avLst/>
          </a:prstGeom>
          <a:noFill/>
        </p:spPr>
        <p:txBody>
          <a:bodyPr wrap="square" rtlCol="0">
            <a:spAutoFit/>
          </a:bodyPr>
          <a:lstStyle/>
          <a:p>
            <a:pPr algn="ctr"/>
            <a:r>
              <a:rPr lang="en-US" sz="2800" b="1" dirty="0">
                <a:solidFill>
                  <a:srgbClr val="0000FF"/>
                </a:solidFill>
              </a:rPr>
              <a:t>Payment Summary</a:t>
            </a:r>
          </a:p>
          <a:p>
            <a:pPr algn="ctr"/>
            <a:endParaRPr lang="en-US" sz="2000" dirty="0">
              <a:solidFill>
                <a:srgbClr val="FF0000"/>
              </a:solidFill>
            </a:endParaRPr>
          </a:p>
          <a:p>
            <a:r>
              <a:rPr lang="en-US" sz="2000" dirty="0">
                <a:solidFill>
                  <a:srgbClr val="FF0000"/>
                </a:solidFill>
              </a:rPr>
              <a:t>Example: </a:t>
            </a:r>
          </a:p>
          <a:p>
            <a:pPr marL="342900" indent="-342900">
              <a:buFont typeface="Arial" panose="020B0604020202020204" pitchFamily="34" charset="0"/>
              <a:buChar char="•"/>
            </a:pPr>
            <a:r>
              <a:rPr lang="en-US" sz="2000" dirty="0">
                <a:solidFill>
                  <a:srgbClr val="FF0000"/>
                </a:solidFill>
              </a:rPr>
              <a:t>3 youth have been selected.</a:t>
            </a:r>
          </a:p>
          <a:p>
            <a:pPr marL="342900" indent="-342900">
              <a:buFont typeface="Arial" panose="020B0604020202020204" pitchFamily="34" charset="0"/>
              <a:buChar char="•"/>
            </a:pPr>
            <a:r>
              <a:rPr lang="en-US" sz="2000" dirty="0">
                <a:solidFill>
                  <a:srgbClr val="FF0000"/>
                </a:solidFill>
              </a:rPr>
              <a:t>2 youth are receiving a Scout Life Subscription. </a:t>
            </a:r>
          </a:p>
          <a:p>
            <a:pPr marL="342900" indent="-342900">
              <a:buFont typeface="Arial" panose="020B0604020202020204" pitchFamily="34" charset="0"/>
              <a:buChar char="•"/>
            </a:pPr>
            <a:r>
              <a:rPr lang="en-US" sz="2000" dirty="0">
                <a:solidFill>
                  <a:srgbClr val="FF0000"/>
                </a:solidFill>
              </a:rPr>
              <a:t>The council program fee has been added. </a:t>
            </a:r>
            <a:r>
              <a:rPr lang="en-US" sz="1200" i="1" dirty="0">
                <a:solidFill>
                  <a:srgbClr val="FF0000"/>
                </a:solidFill>
              </a:rPr>
              <a:t>(if there is a council fee)</a:t>
            </a:r>
          </a:p>
          <a:p>
            <a:pPr marL="342900" indent="-342900">
              <a:buFont typeface="Arial" panose="020B0604020202020204" pitchFamily="34" charset="0"/>
              <a:buChar char="•"/>
            </a:pPr>
            <a:r>
              <a:rPr lang="en-US" sz="2000" dirty="0">
                <a:solidFill>
                  <a:srgbClr val="FF0000"/>
                </a:solidFill>
              </a:rPr>
              <a:t>The admin fee has been added.</a:t>
            </a:r>
          </a:p>
          <a:p>
            <a:pPr marL="342900" indent="-342900">
              <a:buFont typeface="Arial" panose="020B0604020202020204" pitchFamily="34" charset="0"/>
              <a:buChar char="•"/>
            </a:pPr>
            <a:r>
              <a:rPr lang="en-US" sz="2000" dirty="0">
                <a:solidFill>
                  <a:srgbClr val="FF0000"/>
                </a:solidFill>
              </a:rPr>
              <a:t>Total amount due is listed.</a:t>
            </a:r>
          </a:p>
          <a:p>
            <a:pPr marL="342900" indent="-342900">
              <a:buFont typeface="Arial" panose="020B0604020202020204" pitchFamily="34" charset="0"/>
              <a:buChar char="•"/>
            </a:pPr>
            <a:r>
              <a:rPr lang="en-US" sz="2000" dirty="0">
                <a:solidFill>
                  <a:srgbClr val="FF0000"/>
                </a:solidFill>
              </a:rPr>
              <a:t>Click saved payment method.</a:t>
            </a:r>
          </a:p>
          <a:p>
            <a:pPr marL="342900" indent="-342900">
              <a:buFont typeface="Arial" panose="020B0604020202020204" pitchFamily="34" charset="0"/>
              <a:buChar char="•"/>
            </a:pPr>
            <a:r>
              <a:rPr lang="en-US" sz="2000" dirty="0">
                <a:solidFill>
                  <a:srgbClr val="FF0000"/>
                </a:solidFill>
              </a:rPr>
              <a:t>Or click on payment method, credit card w/3% admin fee or ACH with $1 fee.</a:t>
            </a:r>
          </a:p>
          <a:p>
            <a:pPr marL="342900" indent="-342900">
              <a:buFont typeface="Arial" panose="020B0604020202020204" pitchFamily="34" charset="0"/>
              <a:buChar char="•"/>
            </a:pPr>
            <a:endParaRPr lang="en-US" sz="2000" dirty="0">
              <a:solidFill>
                <a:srgbClr val="FF0000"/>
              </a:solidFill>
            </a:endParaRPr>
          </a:p>
          <a:p>
            <a:pPr marL="342900" indent="-342900">
              <a:buFont typeface="Arial" panose="020B0604020202020204" pitchFamily="34" charset="0"/>
              <a:buChar char="•"/>
            </a:pPr>
            <a:endParaRPr lang="en-US" sz="2000" dirty="0">
              <a:solidFill>
                <a:srgbClr val="0000FF"/>
              </a:solidFill>
            </a:endParaRPr>
          </a:p>
        </p:txBody>
      </p:sp>
    </p:spTree>
    <p:extLst>
      <p:ext uri="{BB962C8B-B14F-4D97-AF65-F5344CB8AC3E}">
        <p14:creationId xmlns:p14="http://schemas.microsoft.com/office/powerpoint/2010/main" val="339281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F87"/>
        </a:solidFill>
        <a:effectLst/>
      </p:bgPr>
    </p:bg>
    <p:spTree>
      <p:nvGrpSpPr>
        <p:cNvPr id="1" name="Shape 138"/>
        <p:cNvGrpSpPr/>
        <p:nvPr/>
      </p:nvGrpSpPr>
      <p:grpSpPr>
        <a:xfrm>
          <a:off x="0" y="0"/>
          <a:ext cx="0" cy="0"/>
          <a:chOff x="0" y="0"/>
          <a:chExt cx="0" cy="0"/>
        </a:xfrm>
      </p:grpSpPr>
      <p:sp>
        <p:nvSpPr>
          <p:cNvPr id="139" name="Google Shape;139;p28"/>
          <p:cNvSpPr txBox="1"/>
          <p:nvPr/>
        </p:nvSpPr>
        <p:spPr>
          <a:xfrm>
            <a:off x="9103100" y="2901733"/>
            <a:ext cx="2824400" cy="3268800"/>
          </a:xfrm>
          <a:prstGeom prst="rect">
            <a:avLst/>
          </a:prstGeom>
          <a:noFill/>
          <a:ln>
            <a:noFill/>
          </a:ln>
        </p:spPr>
        <p:txBody>
          <a:bodyPr spcFirstLastPara="1" wrap="square" lIns="121897" tIns="121897" rIns="121897" bIns="121897" anchor="t" anchorCtr="0">
            <a:noAutofit/>
          </a:bodyPr>
          <a:lstStyle/>
          <a:p>
            <a:endParaRPr b="1" dirty="0">
              <a:solidFill>
                <a:schemeClr val="lt2"/>
              </a:solidFill>
              <a:latin typeface="Helvetica Neue"/>
              <a:ea typeface="Helvetica Neue"/>
              <a:cs typeface="Helvetica Neue"/>
              <a:sym typeface="Helvetica Neue"/>
            </a:endParaRPr>
          </a:p>
        </p:txBody>
      </p:sp>
      <p:sp>
        <p:nvSpPr>
          <p:cNvPr id="140" name="Google Shape;140;p28"/>
          <p:cNvSpPr txBox="1"/>
          <p:nvPr/>
        </p:nvSpPr>
        <p:spPr>
          <a:xfrm>
            <a:off x="0" y="4713867"/>
            <a:ext cx="4956800" cy="533600"/>
          </a:xfrm>
          <a:prstGeom prst="rect">
            <a:avLst/>
          </a:prstGeom>
          <a:noFill/>
          <a:ln>
            <a:noFill/>
          </a:ln>
        </p:spPr>
        <p:txBody>
          <a:bodyPr spcFirstLastPara="1" wrap="square" lIns="121897" tIns="121897" rIns="121897" bIns="121897" anchor="t" anchorCtr="0">
            <a:spAutoFit/>
          </a:bodyPr>
          <a:lstStyle/>
          <a:p>
            <a:endParaRPr dirty="0">
              <a:solidFill>
                <a:srgbClr val="EFEFEF"/>
              </a:solidFill>
              <a:latin typeface="Helvetica Neue"/>
              <a:ea typeface="Helvetica Neue"/>
              <a:cs typeface="Helvetica Neue"/>
              <a:sym typeface="Helvetica Neue"/>
            </a:endParaRPr>
          </a:p>
        </p:txBody>
      </p:sp>
      <p:sp>
        <p:nvSpPr>
          <p:cNvPr id="141" name="Google Shape;141;p28"/>
          <p:cNvSpPr txBox="1"/>
          <p:nvPr/>
        </p:nvSpPr>
        <p:spPr>
          <a:xfrm>
            <a:off x="7739600" y="-51867"/>
            <a:ext cx="4452400" cy="661200"/>
          </a:xfrm>
          <a:prstGeom prst="rect">
            <a:avLst/>
          </a:prstGeom>
          <a:noFill/>
          <a:ln>
            <a:noFill/>
          </a:ln>
        </p:spPr>
        <p:txBody>
          <a:bodyPr spcFirstLastPara="1" wrap="square" lIns="121897" tIns="121897" rIns="121897" bIns="121897" anchor="t" anchorCtr="0">
            <a:noAutofit/>
          </a:bodyPr>
          <a:lstStyle/>
          <a:p>
            <a:pPr algn="r"/>
            <a:r>
              <a:rPr lang="en" sz="4000" b="1" dirty="0">
                <a:solidFill>
                  <a:schemeClr val="lt1"/>
                </a:solidFill>
                <a:latin typeface="Calibri"/>
                <a:ea typeface="Calibri"/>
                <a:cs typeface="Calibri"/>
                <a:sym typeface="Calibri"/>
              </a:rPr>
              <a:t>Recharter Renewal</a:t>
            </a:r>
            <a:endParaRPr sz="4000" b="1" dirty="0">
              <a:solidFill>
                <a:schemeClr val="lt1"/>
              </a:solidFill>
              <a:latin typeface="Calibri"/>
              <a:ea typeface="Calibri"/>
              <a:cs typeface="Calibri"/>
              <a:sym typeface="Calibri"/>
            </a:endParaRPr>
          </a:p>
        </p:txBody>
      </p:sp>
      <p:sp>
        <p:nvSpPr>
          <p:cNvPr id="142" name="Google Shape;142;p28"/>
          <p:cNvSpPr txBox="1"/>
          <p:nvPr/>
        </p:nvSpPr>
        <p:spPr>
          <a:xfrm>
            <a:off x="103700" y="735433"/>
            <a:ext cx="9163200" cy="5772800"/>
          </a:xfrm>
          <a:prstGeom prst="rect">
            <a:avLst/>
          </a:prstGeom>
          <a:noFill/>
          <a:ln>
            <a:noFill/>
          </a:ln>
        </p:spPr>
        <p:txBody>
          <a:bodyPr spcFirstLastPara="1" wrap="square" lIns="121897" tIns="121897" rIns="121897" bIns="121897" anchor="t" anchorCtr="0">
            <a:noAutofit/>
          </a:bodyPr>
          <a:lstStyle/>
          <a:p>
            <a:pPr>
              <a:buClr>
                <a:schemeClr val="dk1"/>
              </a:buClr>
              <a:buSzPts val="1100"/>
            </a:pPr>
            <a:endParaRPr sz="1700" b="1" dirty="0">
              <a:solidFill>
                <a:schemeClr val="lt1"/>
              </a:solidFill>
              <a:latin typeface="Calibri"/>
              <a:ea typeface="Calibri"/>
              <a:cs typeface="Calibri"/>
              <a:sym typeface="Calibri"/>
            </a:endParaRPr>
          </a:p>
        </p:txBody>
      </p:sp>
      <p:pic>
        <p:nvPicPr>
          <p:cNvPr id="143" name="Google Shape;143;p28"/>
          <p:cNvPicPr preferRelativeResize="0"/>
          <p:nvPr/>
        </p:nvPicPr>
        <p:blipFill>
          <a:blip r:embed="rId3">
            <a:alphaModFix/>
          </a:blip>
          <a:stretch>
            <a:fillRect/>
          </a:stretch>
        </p:blipFill>
        <p:spPr>
          <a:xfrm>
            <a:off x="0" y="735433"/>
            <a:ext cx="12192000" cy="5772800"/>
          </a:xfrm>
          <a:prstGeom prst="rect">
            <a:avLst/>
          </a:prstGeom>
          <a:noFill/>
          <a:ln>
            <a:noFill/>
          </a:ln>
        </p:spPr>
      </p:pic>
      <p:sp>
        <p:nvSpPr>
          <p:cNvPr id="144" name="Google Shape;144;p28"/>
          <p:cNvSpPr/>
          <p:nvPr/>
        </p:nvSpPr>
        <p:spPr>
          <a:xfrm>
            <a:off x="10596867" y="3141033"/>
            <a:ext cx="950400" cy="3367200"/>
          </a:xfrm>
          <a:prstGeom prst="leftUpArrow">
            <a:avLst/>
          </a:prstGeom>
          <a:solidFill>
            <a:schemeClr val="lt2"/>
          </a:solidFill>
          <a:ln w="9525" cap="flat" cmpd="sng">
            <a:solidFill>
              <a:schemeClr val="dk2"/>
            </a:solidFill>
            <a:prstDash val="solid"/>
            <a:round/>
            <a:headEnd type="none" w="sm" len="sm"/>
            <a:tailEnd type="none" w="sm" len="sm"/>
          </a:ln>
        </p:spPr>
        <p:txBody>
          <a:bodyPr spcFirstLastPara="1" wrap="square" lIns="121897" tIns="121897" rIns="121897" bIns="121897" anchor="ctr" anchorCtr="0">
            <a:noAutofit/>
          </a:bodyPr>
          <a:lstStyle/>
          <a:p>
            <a:pPr algn="ctr"/>
            <a:endParaRPr dirty="0">
              <a:latin typeface="Calibri"/>
              <a:ea typeface="Calibri"/>
              <a:cs typeface="Calibri"/>
              <a:sym typeface="Calibri"/>
            </a:endParaRPr>
          </a:p>
        </p:txBody>
      </p:sp>
      <p:sp>
        <p:nvSpPr>
          <p:cNvPr id="145" name="Google Shape;145;p28"/>
          <p:cNvSpPr/>
          <p:nvPr/>
        </p:nvSpPr>
        <p:spPr>
          <a:xfrm>
            <a:off x="7126500" y="4418833"/>
            <a:ext cx="3057200" cy="811600"/>
          </a:xfrm>
          <a:prstGeom prst="leftArrow">
            <a:avLst>
              <a:gd name="adj1" fmla="val 50000"/>
              <a:gd name="adj2" fmla="val 50000"/>
            </a:avLst>
          </a:prstGeom>
          <a:solidFill>
            <a:srgbClr val="00FFFF"/>
          </a:solidFill>
          <a:ln w="9525" cap="flat" cmpd="sng">
            <a:solidFill>
              <a:schemeClr val="dk2"/>
            </a:solidFill>
            <a:prstDash val="solid"/>
            <a:round/>
            <a:headEnd type="none" w="sm" len="sm"/>
            <a:tailEnd type="none" w="sm" len="sm"/>
          </a:ln>
        </p:spPr>
        <p:txBody>
          <a:bodyPr spcFirstLastPara="1" wrap="square" lIns="121897" tIns="121897" rIns="121897" bIns="121897" anchor="ctr" anchorCtr="0">
            <a:noAutofit/>
          </a:bodyPr>
          <a:lstStyle/>
          <a:p>
            <a:pPr algn="ctr"/>
            <a:r>
              <a:rPr lang="en" dirty="0">
                <a:latin typeface="Calibri"/>
                <a:ea typeface="Calibri"/>
                <a:cs typeface="Calibri"/>
                <a:sym typeface="Calibri"/>
              </a:rPr>
              <a:t>No additional approval</a:t>
            </a:r>
            <a:endParaRPr dirty="0">
              <a:latin typeface="Calibri"/>
              <a:ea typeface="Calibri"/>
              <a:cs typeface="Calibri"/>
              <a:sym typeface="Calibri"/>
            </a:endParaRPr>
          </a:p>
        </p:txBody>
      </p:sp>
      <p:sp>
        <p:nvSpPr>
          <p:cNvPr id="146" name="Google Shape;146;p28"/>
          <p:cNvSpPr/>
          <p:nvPr/>
        </p:nvSpPr>
        <p:spPr>
          <a:xfrm>
            <a:off x="5391367" y="5102200"/>
            <a:ext cx="3057200" cy="1068400"/>
          </a:xfrm>
          <a:prstGeom prst="leftArrow">
            <a:avLst>
              <a:gd name="adj1" fmla="val 50000"/>
              <a:gd name="adj2" fmla="val 50000"/>
            </a:avLst>
          </a:prstGeom>
          <a:solidFill>
            <a:srgbClr val="E06666"/>
          </a:solidFill>
          <a:ln w="9525" cap="flat" cmpd="sng">
            <a:solidFill>
              <a:schemeClr val="dk2"/>
            </a:solidFill>
            <a:prstDash val="solid"/>
            <a:round/>
            <a:headEnd type="none" w="sm" len="sm"/>
            <a:tailEnd type="none" w="sm" len="sm"/>
          </a:ln>
        </p:spPr>
        <p:txBody>
          <a:bodyPr spcFirstLastPara="1" wrap="square" lIns="121897" tIns="121897" rIns="121897" bIns="121897" anchor="ctr" anchorCtr="0">
            <a:noAutofit/>
          </a:bodyPr>
          <a:lstStyle/>
          <a:p>
            <a:pPr algn="ctr"/>
            <a:r>
              <a:rPr lang="en" dirty="0">
                <a:latin typeface="Calibri"/>
                <a:ea typeface="Calibri"/>
                <a:cs typeface="Calibri"/>
                <a:sym typeface="Calibri"/>
              </a:rPr>
              <a:t>COR/Delagate Approval</a:t>
            </a:r>
            <a:endParaRPr dirty="0">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C306B-A0A7-CEE3-3930-3C7CECB72429}"/>
              </a:ext>
            </a:extLst>
          </p:cNvPr>
          <p:cNvPicPr>
            <a:picLocks noChangeAspect="1"/>
          </p:cNvPicPr>
          <p:nvPr/>
        </p:nvPicPr>
        <p:blipFill rotWithShape="1">
          <a:blip r:embed="rId3"/>
          <a:srcRect l="13335" t="6358" r="14647" b="6461"/>
          <a:stretch/>
        </p:blipFill>
        <p:spPr>
          <a:xfrm>
            <a:off x="3937952" y="241159"/>
            <a:ext cx="8033704" cy="5476352"/>
          </a:xfrm>
          <a:prstGeom prst="rect">
            <a:avLst/>
          </a:prstGeom>
          <a:ln>
            <a:solidFill>
              <a:schemeClr val="tx1"/>
            </a:solidFill>
          </a:ln>
        </p:spPr>
      </p:pic>
      <p:sp>
        <p:nvSpPr>
          <p:cNvPr id="4" name="TextBox 3">
            <a:extLst>
              <a:ext uri="{FF2B5EF4-FFF2-40B4-BE49-F238E27FC236}">
                <a16:creationId xmlns:a16="http://schemas.microsoft.com/office/drawing/2014/main" id="{C2170A24-9D75-DA27-F60A-8B04C4E0D585}"/>
              </a:ext>
            </a:extLst>
          </p:cNvPr>
          <p:cNvSpPr txBox="1"/>
          <p:nvPr/>
        </p:nvSpPr>
        <p:spPr>
          <a:xfrm>
            <a:off x="220344" y="411982"/>
            <a:ext cx="3486780" cy="4832092"/>
          </a:xfrm>
          <a:prstGeom prst="rect">
            <a:avLst/>
          </a:prstGeom>
          <a:noFill/>
        </p:spPr>
        <p:txBody>
          <a:bodyPr wrap="square" rtlCol="0">
            <a:spAutoFit/>
          </a:bodyPr>
          <a:lstStyle/>
          <a:p>
            <a:pPr algn="ctr"/>
            <a:r>
              <a:rPr lang="en-US" sz="2800" b="1" dirty="0">
                <a:solidFill>
                  <a:srgbClr val="0000FF"/>
                </a:solidFill>
              </a:rPr>
              <a:t>Print a Copy</a:t>
            </a:r>
          </a:p>
          <a:p>
            <a:endParaRPr lang="en-US" sz="2000" dirty="0">
              <a:solidFill>
                <a:srgbClr val="FF0000"/>
              </a:solidFill>
            </a:endParaRPr>
          </a:p>
          <a:p>
            <a:r>
              <a:rPr lang="en-US" sz="2000" dirty="0">
                <a:solidFill>
                  <a:srgbClr val="FF0000"/>
                </a:solidFill>
              </a:rPr>
              <a:t>Create a paper copy of the renewal order by selecting who you want to renew and going to the “print” option, on the menu bar at the top of the roster page called “Unit Payment of Membership Renewal. </a:t>
            </a:r>
          </a:p>
          <a:p>
            <a:endParaRPr lang="en-US" sz="2000" dirty="0">
              <a:solidFill>
                <a:srgbClr val="FF0000"/>
              </a:solidFill>
            </a:endParaRPr>
          </a:p>
          <a:p>
            <a:r>
              <a:rPr lang="en-US" sz="2000" dirty="0">
                <a:solidFill>
                  <a:srgbClr val="00B050"/>
                </a:solidFill>
                <a:latin typeface="Aptos" panose="020B0004020202020204" pitchFamily="34" charset="0"/>
              </a:rPr>
              <a:t>* Reminder: the “R” in the green circle shows who has renewed already. </a:t>
            </a:r>
          </a:p>
          <a:p>
            <a:endParaRPr lang="en-US" sz="2000" dirty="0">
              <a:solidFill>
                <a:srgbClr val="FF0000"/>
              </a:solidFill>
            </a:endParaRPr>
          </a:p>
          <a:p>
            <a:endParaRPr lang="en-US" sz="2000" dirty="0">
              <a:solidFill>
                <a:srgbClr val="FF0000"/>
              </a:solidFill>
            </a:endParaRPr>
          </a:p>
        </p:txBody>
      </p:sp>
      <p:sp>
        <p:nvSpPr>
          <p:cNvPr id="2" name="Oval 1">
            <a:extLst>
              <a:ext uri="{FF2B5EF4-FFF2-40B4-BE49-F238E27FC236}">
                <a16:creationId xmlns:a16="http://schemas.microsoft.com/office/drawing/2014/main" id="{53B74E4B-76E3-A5F7-C3F2-F8CCB9A3FE47}"/>
              </a:ext>
            </a:extLst>
          </p:cNvPr>
          <p:cNvSpPr/>
          <p:nvPr/>
        </p:nvSpPr>
        <p:spPr>
          <a:xfrm>
            <a:off x="5655871" y="5215723"/>
            <a:ext cx="1706221" cy="727878"/>
          </a:xfrm>
          <a:prstGeom prst="ellipse">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0270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DB5730-BCE1-6A69-AC40-0139F6093F71}"/>
              </a:ext>
            </a:extLst>
          </p:cNvPr>
          <p:cNvPicPr>
            <a:picLocks noChangeAspect="1"/>
          </p:cNvPicPr>
          <p:nvPr/>
        </p:nvPicPr>
        <p:blipFill rotWithShape="1">
          <a:blip r:embed="rId3"/>
          <a:srcRect l="14608" t="3918" r="15921" b="6910"/>
          <a:stretch/>
        </p:blipFill>
        <p:spPr>
          <a:xfrm>
            <a:off x="3480593" y="271306"/>
            <a:ext cx="6336045" cy="4561952"/>
          </a:xfrm>
          <a:prstGeom prst="rect">
            <a:avLst/>
          </a:prstGeom>
          <a:ln>
            <a:solidFill>
              <a:schemeClr val="tx1"/>
            </a:solidFill>
          </a:ln>
        </p:spPr>
      </p:pic>
      <p:sp>
        <p:nvSpPr>
          <p:cNvPr id="4" name="TextBox 3">
            <a:extLst>
              <a:ext uri="{FF2B5EF4-FFF2-40B4-BE49-F238E27FC236}">
                <a16:creationId xmlns:a16="http://schemas.microsoft.com/office/drawing/2014/main" id="{7A3497FB-D35C-571D-4422-F09D017D9EEC}"/>
              </a:ext>
            </a:extLst>
          </p:cNvPr>
          <p:cNvSpPr txBox="1"/>
          <p:nvPr/>
        </p:nvSpPr>
        <p:spPr>
          <a:xfrm>
            <a:off x="290682" y="854109"/>
            <a:ext cx="2924790" cy="3108543"/>
          </a:xfrm>
          <a:prstGeom prst="rect">
            <a:avLst/>
          </a:prstGeom>
          <a:noFill/>
        </p:spPr>
        <p:txBody>
          <a:bodyPr wrap="square" rtlCol="0">
            <a:spAutoFit/>
          </a:bodyPr>
          <a:lstStyle/>
          <a:p>
            <a:pPr algn="ctr"/>
            <a:r>
              <a:rPr lang="en-US" sz="2800" b="1" dirty="0">
                <a:solidFill>
                  <a:srgbClr val="0000FF"/>
                </a:solidFill>
              </a:rPr>
              <a:t>Create and Send </a:t>
            </a:r>
          </a:p>
          <a:p>
            <a:pPr algn="ctr"/>
            <a:r>
              <a:rPr lang="en-US" sz="2800" b="1" dirty="0">
                <a:solidFill>
                  <a:srgbClr val="0000FF"/>
                </a:solidFill>
              </a:rPr>
              <a:t>as a PDF</a:t>
            </a:r>
          </a:p>
          <a:p>
            <a:endParaRPr lang="en-US" sz="2000" dirty="0">
              <a:solidFill>
                <a:srgbClr val="FF0000"/>
              </a:solidFill>
            </a:endParaRPr>
          </a:p>
          <a:p>
            <a:r>
              <a:rPr lang="en-US" sz="2000" dirty="0">
                <a:solidFill>
                  <a:srgbClr val="FF0000"/>
                </a:solidFill>
              </a:rPr>
              <a:t>You will see an example of what you have created. </a:t>
            </a:r>
          </a:p>
          <a:p>
            <a:endParaRPr lang="en-US" sz="2000" dirty="0">
              <a:solidFill>
                <a:srgbClr val="FF0000"/>
              </a:solidFill>
            </a:endParaRPr>
          </a:p>
          <a:p>
            <a:r>
              <a:rPr lang="en-US" sz="2000" dirty="0">
                <a:solidFill>
                  <a:srgbClr val="FF0000"/>
                </a:solidFill>
              </a:rPr>
              <a:t>You can also export as a PDF and email if necessary. </a:t>
            </a:r>
          </a:p>
        </p:txBody>
      </p:sp>
      <p:pic>
        <p:nvPicPr>
          <p:cNvPr id="6" name="Picture 5">
            <a:extLst>
              <a:ext uri="{FF2B5EF4-FFF2-40B4-BE49-F238E27FC236}">
                <a16:creationId xmlns:a16="http://schemas.microsoft.com/office/drawing/2014/main" id="{AFEBB9C1-E24A-53B6-7476-FE47A4A672C5}"/>
              </a:ext>
            </a:extLst>
          </p:cNvPr>
          <p:cNvPicPr>
            <a:picLocks noChangeAspect="1"/>
          </p:cNvPicPr>
          <p:nvPr/>
        </p:nvPicPr>
        <p:blipFill rotWithShape="1">
          <a:blip r:embed="rId4"/>
          <a:srcRect l="3609" t="2080" r="4562"/>
          <a:stretch/>
        </p:blipFill>
        <p:spPr>
          <a:xfrm>
            <a:off x="6648616" y="994787"/>
            <a:ext cx="5429503" cy="5753524"/>
          </a:xfrm>
          <a:prstGeom prst="rect">
            <a:avLst/>
          </a:prstGeom>
          <a:ln>
            <a:solidFill>
              <a:schemeClr val="tx1"/>
            </a:solidFill>
          </a:ln>
        </p:spPr>
      </p:pic>
    </p:spTree>
    <p:extLst>
      <p:ext uri="{BB962C8B-B14F-4D97-AF65-F5344CB8AC3E}">
        <p14:creationId xmlns:p14="http://schemas.microsoft.com/office/powerpoint/2010/main" val="2472036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91EE925-382A-49BC-2E24-FD785610BBE5}"/>
              </a:ext>
            </a:extLst>
          </p:cNvPr>
          <p:cNvPicPr>
            <a:picLocks noChangeAspect="1"/>
          </p:cNvPicPr>
          <p:nvPr/>
        </p:nvPicPr>
        <p:blipFill>
          <a:blip r:embed="rId3"/>
          <a:stretch>
            <a:fillRect/>
          </a:stretch>
        </p:blipFill>
        <p:spPr>
          <a:xfrm>
            <a:off x="9119465" y="1175790"/>
            <a:ext cx="2931348" cy="3597564"/>
          </a:xfrm>
          <a:prstGeom prst="rect">
            <a:avLst/>
          </a:prstGeom>
          <a:ln>
            <a:solidFill>
              <a:schemeClr val="accent1"/>
            </a:solidFill>
          </a:ln>
        </p:spPr>
      </p:pic>
      <p:pic>
        <p:nvPicPr>
          <p:cNvPr id="12" name="Picture 11">
            <a:extLst>
              <a:ext uri="{FF2B5EF4-FFF2-40B4-BE49-F238E27FC236}">
                <a16:creationId xmlns:a16="http://schemas.microsoft.com/office/drawing/2014/main" id="{DBB0F55A-91C6-BF5D-E140-6DE427D4DDAA}"/>
              </a:ext>
            </a:extLst>
          </p:cNvPr>
          <p:cNvPicPr>
            <a:picLocks noChangeAspect="1"/>
          </p:cNvPicPr>
          <p:nvPr/>
        </p:nvPicPr>
        <p:blipFill>
          <a:blip r:embed="rId4"/>
          <a:stretch>
            <a:fillRect/>
          </a:stretch>
        </p:blipFill>
        <p:spPr>
          <a:xfrm>
            <a:off x="7648946" y="2845815"/>
            <a:ext cx="2799410" cy="3403959"/>
          </a:xfrm>
          <a:prstGeom prst="rect">
            <a:avLst/>
          </a:prstGeom>
          <a:ln>
            <a:solidFill>
              <a:schemeClr val="accent1"/>
            </a:solidFill>
          </a:ln>
        </p:spPr>
      </p:pic>
      <p:sp>
        <p:nvSpPr>
          <p:cNvPr id="2" name="Title 1">
            <a:extLst>
              <a:ext uri="{FF2B5EF4-FFF2-40B4-BE49-F238E27FC236}">
                <a16:creationId xmlns:a16="http://schemas.microsoft.com/office/drawing/2014/main" id="{07A991CA-41E5-1AB6-9FDB-683EC9C43A71}"/>
              </a:ext>
            </a:extLst>
          </p:cNvPr>
          <p:cNvSpPr>
            <a:spLocks noGrp="1"/>
          </p:cNvSpPr>
          <p:nvPr>
            <p:ph type="title"/>
          </p:nvPr>
        </p:nvSpPr>
        <p:spPr>
          <a:xfrm>
            <a:off x="307763" y="77118"/>
            <a:ext cx="3443983" cy="772735"/>
          </a:xfrm>
        </p:spPr>
        <p:txBody>
          <a:bodyPr>
            <a:noAutofit/>
          </a:bodyPr>
          <a:lstStyle/>
          <a:p>
            <a:pPr algn="ctr"/>
            <a:r>
              <a:rPr lang="en-US" sz="2000" dirty="0">
                <a:solidFill>
                  <a:srgbClr val="FF0000"/>
                </a:solidFill>
                <a:latin typeface="+mn-lt"/>
              </a:rPr>
              <a:t>Q&amp;A</a:t>
            </a:r>
            <a:br>
              <a:rPr lang="en-US" sz="2000" dirty="0">
                <a:solidFill>
                  <a:srgbClr val="FF0000"/>
                </a:solidFill>
                <a:latin typeface="+mn-lt"/>
              </a:rPr>
            </a:br>
            <a:r>
              <a:rPr lang="en-US" sz="2000" dirty="0">
                <a:solidFill>
                  <a:srgbClr val="FF0000"/>
                </a:solidFill>
                <a:latin typeface="+mn-lt"/>
              </a:rPr>
              <a:t>Renewal Process</a:t>
            </a:r>
            <a:br>
              <a:rPr lang="en-US" sz="1800" dirty="0">
                <a:solidFill>
                  <a:srgbClr val="0000FF"/>
                </a:solidFill>
                <a:latin typeface="+mn-lt"/>
              </a:rPr>
            </a:br>
            <a:r>
              <a:rPr lang="en-US" sz="1200" dirty="0">
                <a:solidFill>
                  <a:srgbClr val="0000FF"/>
                </a:solidFill>
                <a:latin typeface="+mn-lt"/>
              </a:rPr>
              <a:t>as of June 18, 2024</a:t>
            </a:r>
          </a:p>
        </p:txBody>
      </p:sp>
      <p:pic>
        <p:nvPicPr>
          <p:cNvPr id="4" name="Picture 3">
            <a:extLst>
              <a:ext uri="{FF2B5EF4-FFF2-40B4-BE49-F238E27FC236}">
                <a16:creationId xmlns:a16="http://schemas.microsoft.com/office/drawing/2014/main" id="{51771EEF-00D9-547E-315C-B4A7885066DC}"/>
              </a:ext>
            </a:extLst>
          </p:cNvPr>
          <p:cNvPicPr>
            <a:picLocks noChangeAspect="1"/>
          </p:cNvPicPr>
          <p:nvPr/>
        </p:nvPicPr>
        <p:blipFill>
          <a:blip r:embed="rId5"/>
          <a:stretch>
            <a:fillRect/>
          </a:stretch>
        </p:blipFill>
        <p:spPr>
          <a:xfrm>
            <a:off x="146304" y="1005840"/>
            <a:ext cx="4184157" cy="5157216"/>
          </a:xfrm>
          <a:prstGeom prst="rect">
            <a:avLst/>
          </a:prstGeom>
          <a:ln>
            <a:solidFill>
              <a:schemeClr val="accent1"/>
            </a:solidFill>
          </a:ln>
        </p:spPr>
      </p:pic>
      <p:pic>
        <p:nvPicPr>
          <p:cNvPr id="6" name="Picture 5">
            <a:extLst>
              <a:ext uri="{FF2B5EF4-FFF2-40B4-BE49-F238E27FC236}">
                <a16:creationId xmlns:a16="http://schemas.microsoft.com/office/drawing/2014/main" id="{590F6782-A1D0-49CA-929D-83DD03428D66}"/>
              </a:ext>
            </a:extLst>
          </p:cNvPr>
          <p:cNvPicPr>
            <a:picLocks noChangeAspect="1"/>
          </p:cNvPicPr>
          <p:nvPr/>
        </p:nvPicPr>
        <p:blipFill>
          <a:blip r:embed="rId6"/>
          <a:stretch>
            <a:fillRect/>
          </a:stretch>
        </p:blipFill>
        <p:spPr>
          <a:xfrm>
            <a:off x="3913205" y="186946"/>
            <a:ext cx="2905033" cy="3540761"/>
          </a:xfrm>
          <a:prstGeom prst="rect">
            <a:avLst/>
          </a:prstGeom>
          <a:ln>
            <a:solidFill>
              <a:schemeClr val="accent1"/>
            </a:solidFill>
          </a:ln>
        </p:spPr>
      </p:pic>
      <p:pic>
        <p:nvPicPr>
          <p:cNvPr id="8" name="Picture 7">
            <a:extLst>
              <a:ext uri="{FF2B5EF4-FFF2-40B4-BE49-F238E27FC236}">
                <a16:creationId xmlns:a16="http://schemas.microsoft.com/office/drawing/2014/main" id="{6435BF24-C132-FE1C-2360-53893D27CFFC}"/>
              </a:ext>
            </a:extLst>
          </p:cNvPr>
          <p:cNvPicPr>
            <a:picLocks noChangeAspect="1"/>
          </p:cNvPicPr>
          <p:nvPr/>
        </p:nvPicPr>
        <p:blipFill>
          <a:blip r:embed="rId7"/>
          <a:stretch>
            <a:fillRect/>
          </a:stretch>
        </p:blipFill>
        <p:spPr>
          <a:xfrm>
            <a:off x="4619052" y="2889176"/>
            <a:ext cx="2741303" cy="3317239"/>
          </a:xfrm>
          <a:prstGeom prst="rect">
            <a:avLst/>
          </a:prstGeom>
          <a:ln>
            <a:solidFill>
              <a:schemeClr val="accent1"/>
            </a:solidFill>
          </a:ln>
        </p:spPr>
      </p:pic>
      <p:pic>
        <p:nvPicPr>
          <p:cNvPr id="10" name="Picture 9">
            <a:extLst>
              <a:ext uri="{FF2B5EF4-FFF2-40B4-BE49-F238E27FC236}">
                <a16:creationId xmlns:a16="http://schemas.microsoft.com/office/drawing/2014/main" id="{BE415051-B305-E418-D7A6-67F72836B080}"/>
              </a:ext>
            </a:extLst>
          </p:cNvPr>
          <p:cNvPicPr>
            <a:picLocks noChangeAspect="1"/>
          </p:cNvPicPr>
          <p:nvPr/>
        </p:nvPicPr>
        <p:blipFill>
          <a:blip r:embed="rId8"/>
          <a:stretch>
            <a:fillRect/>
          </a:stretch>
        </p:blipFill>
        <p:spPr>
          <a:xfrm>
            <a:off x="7106829" y="186946"/>
            <a:ext cx="2749866" cy="3317239"/>
          </a:xfrm>
          <a:prstGeom prst="rect">
            <a:avLst/>
          </a:prstGeom>
          <a:noFill/>
          <a:ln>
            <a:solidFill>
              <a:schemeClr val="accent1"/>
            </a:solidFill>
          </a:ln>
        </p:spPr>
      </p:pic>
      <p:sp>
        <p:nvSpPr>
          <p:cNvPr id="15" name="TextBox 14">
            <a:extLst>
              <a:ext uri="{FF2B5EF4-FFF2-40B4-BE49-F238E27FC236}">
                <a16:creationId xmlns:a16="http://schemas.microsoft.com/office/drawing/2014/main" id="{65561BF9-9B2D-7AAE-46D3-2DEEF5EF6324}"/>
              </a:ext>
            </a:extLst>
          </p:cNvPr>
          <p:cNvSpPr txBox="1"/>
          <p:nvPr/>
        </p:nvSpPr>
        <p:spPr>
          <a:xfrm>
            <a:off x="10585139" y="342814"/>
            <a:ext cx="1023036" cy="338554"/>
          </a:xfrm>
          <a:prstGeom prst="rect">
            <a:avLst/>
          </a:prstGeom>
          <a:noFill/>
        </p:spPr>
        <p:txBody>
          <a:bodyPr wrap="none" rtlCol="0">
            <a:spAutoFit/>
          </a:bodyPr>
          <a:lstStyle/>
          <a:p>
            <a:pPr algn="ctr"/>
            <a:r>
              <a:rPr lang="en-US" sz="1600" b="1" i="1" dirty="0">
                <a:solidFill>
                  <a:srgbClr val="C00000"/>
                </a:solidFill>
                <a:hlinkClick r:id="rId9">
                  <a:extLst>
                    <a:ext uri="{A12FA001-AC4F-418D-AE19-62706E023703}">
                      <ahyp:hlinkClr xmlns:ahyp="http://schemas.microsoft.com/office/drawing/2018/hyperlinkcolor" val="tx"/>
                    </a:ext>
                  </a:extLst>
                </a:hlinkClick>
              </a:rPr>
              <a:t>Click Here</a:t>
            </a:r>
            <a:endParaRPr lang="en-US" sz="1600" b="1" i="1" dirty="0">
              <a:solidFill>
                <a:srgbClr val="C00000"/>
              </a:solidFill>
            </a:endParaRPr>
          </a:p>
        </p:txBody>
      </p:sp>
    </p:spTree>
    <p:extLst>
      <p:ext uri="{BB962C8B-B14F-4D97-AF65-F5344CB8AC3E}">
        <p14:creationId xmlns:p14="http://schemas.microsoft.com/office/powerpoint/2010/main" val="3751114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4BB62A-2D78-B814-1E8C-D0077288217B}"/>
              </a:ext>
            </a:extLst>
          </p:cNvPr>
          <p:cNvSpPr/>
          <p:nvPr/>
        </p:nvSpPr>
        <p:spPr>
          <a:xfrm>
            <a:off x="2373086" y="2202726"/>
            <a:ext cx="7563395" cy="189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5" name="Title 8">
            <a:extLst>
              <a:ext uri="{FF2B5EF4-FFF2-40B4-BE49-F238E27FC236}">
                <a16:creationId xmlns:a16="http://schemas.microsoft.com/office/drawing/2014/main" id="{49E08714-0DF3-C851-1365-5D68E1B6BE92}"/>
              </a:ext>
            </a:extLst>
          </p:cNvPr>
          <p:cNvSpPr txBox="1">
            <a:spLocks/>
          </p:cNvSpPr>
          <p:nvPr/>
        </p:nvSpPr>
        <p:spPr>
          <a:xfrm>
            <a:off x="3720062" y="1486970"/>
            <a:ext cx="4869443" cy="1942031"/>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defTabSz="685800">
              <a:defRPr/>
            </a:pPr>
            <a:endParaRPr lang="en-US" altLang="en-US" sz="1800" spc="-38" dirty="0">
              <a:solidFill>
                <a:srgbClr val="002060"/>
              </a:solidFill>
              <a:latin typeface="Arial" panose="020B0604020202020204" pitchFamily="34" charset="0"/>
              <a:cs typeface="Arial" panose="020B0604020202020204" pitchFamily="34" charset="0"/>
            </a:endParaRPr>
          </a:p>
        </p:txBody>
      </p:sp>
      <p:pic>
        <p:nvPicPr>
          <p:cNvPr id="9" name="Content Placeholder 8">
            <a:extLst>
              <a:ext uri="{FF2B5EF4-FFF2-40B4-BE49-F238E27FC236}">
                <a16:creationId xmlns:a16="http://schemas.microsoft.com/office/drawing/2014/main" id="{6E3FB756-0634-DBCF-E3C6-5BC0684C4589}"/>
              </a:ext>
            </a:extLst>
          </p:cNvPr>
          <p:cNvPicPr>
            <a:picLocks noGrp="1" noChangeAspect="1"/>
          </p:cNvPicPr>
          <p:nvPr>
            <p:ph idx="1"/>
          </p:nvPr>
        </p:nvPicPr>
        <p:blipFill rotWithShape="1">
          <a:blip r:embed="rId3"/>
          <a:srcRect l="1811" r="10363"/>
          <a:stretch/>
        </p:blipFill>
        <p:spPr>
          <a:xfrm>
            <a:off x="3474757" y="780918"/>
            <a:ext cx="8509614" cy="4026143"/>
          </a:xfrm>
          <a:ln>
            <a:solidFill>
              <a:schemeClr val="tx1"/>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C85FA175-34CD-4166-785D-7301A9B7A6FA}"/>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F596927-63E5-413F-8DA2-09EE0ECFAFA6}" type="slidenum">
              <a:rPr lang="en-US" smtClean="0"/>
              <a:pPr>
                <a:defRPr/>
              </a:pPr>
              <a:t>43</a:t>
            </a:fld>
            <a:endParaRPr lang="en-US" dirty="0">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D018A999-2B75-0941-9722-FEDF8AA3BD03}"/>
              </a:ext>
            </a:extLst>
          </p:cNvPr>
          <p:cNvSpPr txBox="1"/>
          <p:nvPr/>
        </p:nvSpPr>
        <p:spPr>
          <a:xfrm>
            <a:off x="2068262" y="132075"/>
            <a:ext cx="7868218" cy="646331"/>
          </a:xfrm>
          <a:prstGeom prst="rect">
            <a:avLst/>
          </a:prstGeom>
          <a:noFill/>
        </p:spPr>
        <p:txBody>
          <a:bodyPr wrap="square">
            <a:spAutoFit/>
          </a:bodyPr>
          <a:lstStyle/>
          <a:p>
            <a:r>
              <a:rPr lang="en-US" sz="3600" b="1" dirty="0">
                <a:solidFill>
                  <a:schemeClr val="bg1"/>
                </a:solidFill>
              </a:rPr>
              <a:t>Helpful Reports – Organization Manager</a:t>
            </a:r>
            <a:endParaRPr lang="en-US" sz="3600" dirty="0">
              <a:solidFill>
                <a:schemeClr val="bg1"/>
              </a:solidFill>
            </a:endParaRPr>
          </a:p>
        </p:txBody>
      </p:sp>
      <p:sp>
        <p:nvSpPr>
          <p:cNvPr id="2" name="TextBox 1">
            <a:extLst>
              <a:ext uri="{FF2B5EF4-FFF2-40B4-BE49-F238E27FC236}">
                <a16:creationId xmlns:a16="http://schemas.microsoft.com/office/drawing/2014/main" id="{03DDA633-1698-624E-47F7-B5B96BD1CF1D}"/>
              </a:ext>
            </a:extLst>
          </p:cNvPr>
          <p:cNvSpPr txBox="1"/>
          <p:nvPr/>
        </p:nvSpPr>
        <p:spPr>
          <a:xfrm>
            <a:off x="207629" y="778406"/>
            <a:ext cx="3163532" cy="3908762"/>
          </a:xfrm>
          <a:prstGeom prst="rect">
            <a:avLst/>
          </a:prstGeom>
          <a:noFill/>
        </p:spPr>
        <p:txBody>
          <a:bodyPr wrap="square" rtlCol="0">
            <a:spAutoFit/>
          </a:bodyPr>
          <a:lstStyle/>
          <a:p>
            <a:pPr algn="ctr"/>
            <a:r>
              <a:rPr lang="en-US" sz="2800" b="1" dirty="0">
                <a:solidFill>
                  <a:srgbClr val="0000FF"/>
                </a:solidFill>
              </a:rPr>
              <a:t>Reporting</a:t>
            </a:r>
          </a:p>
          <a:p>
            <a:endParaRPr lang="en-US" sz="2000" dirty="0">
              <a:solidFill>
                <a:srgbClr val="FF0000"/>
              </a:solidFill>
            </a:endParaRPr>
          </a:p>
          <a:p>
            <a:r>
              <a:rPr lang="en-US" sz="2000" dirty="0">
                <a:solidFill>
                  <a:srgbClr val="FF0000"/>
                </a:solidFill>
              </a:rPr>
              <a:t>There are a number of reports that Commissioners and Unit Leaders can find in Organization Manager. </a:t>
            </a:r>
          </a:p>
          <a:p>
            <a:endParaRPr lang="en-US" sz="2000" dirty="0">
              <a:solidFill>
                <a:srgbClr val="FF0000"/>
              </a:solidFill>
            </a:endParaRPr>
          </a:p>
          <a:p>
            <a:r>
              <a:rPr lang="en-US" sz="2000" dirty="0">
                <a:solidFill>
                  <a:srgbClr val="FF0000"/>
                </a:solidFill>
              </a:rPr>
              <a:t>Examples: </a:t>
            </a:r>
          </a:p>
          <a:p>
            <a:pPr marL="457200" indent="-457200">
              <a:buAutoNum type="arabicPeriod"/>
            </a:pPr>
            <a:r>
              <a:rPr lang="en-US" sz="2000" dirty="0">
                <a:solidFill>
                  <a:srgbClr val="FF0000"/>
                </a:solidFill>
              </a:rPr>
              <a:t>Member Opted-Out</a:t>
            </a:r>
          </a:p>
          <a:p>
            <a:pPr marL="457200" indent="-457200">
              <a:buAutoNum type="arabicPeriod"/>
            </a:pPr>
            <a:r>
              <a:rPr lang="en-US" sz="2000" dirty="0">
                <a:solidFill>
                  <a:srgbClr val="FF0000"/>
                </a:solidFill>
              </a:rPr>
              <a:t>Members Due to Renew</a:t>
            </a:r>
          </a:p>
          <a:p>
            <a:pPr marL="457200" indent="-457200">
              <a:buAutoNum type="arabicPeriod"/>
            </a:pPr>
            <a:r>
              <a:rPr lang="en-US" sz="2000" dirty="0">
                <a:solidFill>
                  <a:srgbClr val="FF0000"/>
                </a:solidFill>
              </a:rPr>
              <a:t>Members Who Have Renewed</a:t>
            </a:r>
          </a:p>
        </p:txBody>
      </p:sp>
    </p:spTree>
    <p:extLst>
      <p:ext uri="{BB962C8B-B14F-4D97-AF65-F5344CB8AC3E}">
        <p14:creationId xmlns:p14="http://schemas.microsoft.com/office/powerpoint/2010/main" val="248987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E65E964-C1F0-3226-2ADE-EEE3DF1D1271}"/>
              </a:ext>
            </a:extLst>
          </p:cNvPr>
          <p:cNvPicPr>
            <a:picLocks noChangeAspect="1"/>
          </p:cNvPicPr>
          <p:nvPr/>
        </p:nvPicPr>
        <p:blipFill>
          <a:blip r:embed="rId3"/>
          <a:stretch>
            <a:fillRect/>
          </a:stretch>
        </p:blipFill>
        <p:spPr>
          <a:xfrm>
            <a:off x="7252652" y="105150"/>
            <a:ext cx="4103594" cy="5241612"/>
          </a:xfrm>
          <a:prstGeom prst="rect">
            <a:avLst/>
          </a:prstGeom>
          <a:ln>
            <a:solidFill>
              <a:schemeClr val="tx1"/>
            </a:solidFill>
          </a:ln>
        </p:spPr>
      </p:pic>
      <p:pic>
        <p:nvPicPr>
          <p:cNvPr id="4" name="Picture 3">
            <a:extLst>
              <a:ext uri="{FF2B5EF4-FFF2-40B4-BE49-F238E27FC236}">
                <a16:creationId xmlns:a16="http://schemas.microsoft.com/office/drawing/2014/main" id="{DA9C04AE-889C-D302-033B-91004EE8012F}"/>
              </a:ext>
            </a:extLst>
          </p:cNvPr>
          <p:cNvPicPr>
            <a:picLocks noChangeAspect="1"/>
          </p:cNvPicPr>
          <p:nvPr/>
        </p:nvPicPr>
        <p:blipFill>
          <a:blip r:embed="rId4"/>
          <a:stretch>
            <a:fillRect/>
          </a:stretch>
        </p:blipFill>
        <p:spPr>
          <a:xfrm>
            <a:off x="96098" y="916762"/>
            <a:ext cx="4073100" cy="5241612"/>
          </a:xfrm>
          <a:prstGeom prst="rect">
            <a:avLst/>
          </a:prstGeom>
          <a:ln>
            <a:solidFill>
              <a:schemeClr val="accent1"/>
            </a:solidFill>
          </a:ln>
        </p:spPr>
      </p:pic>
      <p:pic>
        <p:nvPicPr>
          <p:cNvPr id="14" name="Picture 13">
            <a:extLst>
              <a:ext uri="{FF2B5EF4-FFF2-40B4-BE49-F238E27FC236}">
                <a16:creationId xmlns:a16="http://schemas.microsoft.com/office/drawing/2014/main" id="{4FC40B74-F574-DDDD-09A7-7D4CFC8CDE9F}"/>
              </a:ext>
            </a:extLst>
          </p:cNvPr>
          <p:cNvPicPr>
            <a:picLocks noChangeAspect="1"/>
          </p:cNvPicPr>
          <p:nvPr/>
        </p:nvPicPr>
        <p:blipFill>
          <a:blip r:embed="rId5"/>
          <a:stretch>
            <a:fillRect/>
          </a:stretch>
        </p:blipFill>
        <p:spPr>
          <a:xfrm>
            <a:off x="2132648" y="1427202"/>
            <a:ext cx="3552337" cy="4565899"/>
          </a:xfrm>
          <a:prstGeom prst="rect">
            <a:avLst/>
          </a:prstGeom>
          <a:ln>
            <a:solidFill>
              <a:schemeClr val="accent1"/>
            </a:solidFill>
          </a:ln>
        </p:spPr>
      </p:pic>
      <p:pic>
        <p:nvPicPr>
          <p:cNvPr id="16" name="Picture 15">
            <a:extLst>
              <a:ext uri="{FF2B5EF4-FFF2-40B4-BE49-F238E27FC236}">
                <a16:creationId xmlns:a16="http://schemas.microsoft.com/office/drawing/2014/main" id="{29056556-4319-BDB3-15CC-F2618DB50512}"/>
              </a:ext>
            </a:extLst>
          </p:cNvPr>
          <p:cNvPicPr>
            <a:picLocks noChangeAspect="1"/>
          </p:cNvPicPr>
          <p:nvPr/>
        </p:nvPicPr>
        <p:blipFill>
          <a:blip r:embed="rId6"/>
          <a:stretch>
            <a:fillRect/>
          </a:stretch>
        </p:blipFill>
        <p:spPr>
          <a:xfrm>
            <a:off x="2445684" y="3679919"/>
            <a:ext cx="1656278" cy="2141497"/>
          </a:xfrm>
          <a:prstGeom prst="rect">
            <a:avLst/>
          </a:prstGeom>
          <a:ln>
            <a:solidFill>
              <a:srgbClr val="C00000"/>
            </a:solidFill>
          </a:ln>
        </p:spPr>
      </p:pic>
      <p:pic>
        <p:nvPicPr>
          <p:cNvPr id="8" name="Picture 7">
            <a:extLst>
              <a:ext uri="{FF2B5EF4-FFF2-40B4-BE49-F238E27FC236}">
                <a16:creationId xmlns:a16="http://schemas.microsoft.com/office/drawing/2014/main" id="{FBF8E23F-2878-E163-055C-D23A2D80ADD7}"/>
              </a:ext>
            </a:extLst>
          </p:cNvPr>
          <p:cNvPicPr>
            <a:picLocks noChangeAspect="1"/>
          </p:cNvPicPr>
          <p:nvPr/>
        </p:nvPicPr>
        <p:blipFill>
          <a:blip r:embed="rId7"/>
          <a:stretch>
            <a:fillRect/>
          </a:stretch>
        </p:blipFill>
        <p:spPr>
          <a:xfrm>
            <a:off x="3986455" y="1992671"/>
            <a:ext cx="3203372" cy="4165703"/>
          </a:xfrm>
          <a:prstGeom prst="rect">
            <a:avLst/>
          </a:prstGeom>
          <a:ln>
            <a:solidFill>
              <a:schemeClr val="accent1"/>
            </a:solidFill>
          </a:ln>
        </p:spPr>
      </p:pic>
      <p:pic>
        <p:nvPicPr>
          <p:cNvPr id="12" name="Picture 11">
            <a:extLst>
              <a:ext uri="{FF2B5EF4-FFF2-40B4-BE49-F238E27FC236}">
                <a16:creationId xmlns:a16="http://schemas.microsoft.com/office/drawing/2014/main" id="{BAC3A79B-9ED8-7B32-D09F-C39F6BB13EFE}"/>
              </a:ext>
            </a:extLst>
          </p:cNvPr>
          <p:cNvPicPr>
            <a:picLocks noChangeAspect="1"/>
          </p:cNvPicPr>
          <p:nvPr/>
        </p:nvPicPr>
        <p:blipFill>
          <a:blip r:embed="rId8"/>
          <a:stretch>
            <a:fillRect/>
          </a:stretch>
        </p:blipFill>
        <p:spPr>
          <a:xfrm>
            <a:off x="5616050" y="3710151"/>
            <a:ext cx="1624050" cy="2111265"/>
          </a:xfrm>
          <a:prstGeom prst="rect">
            <a:avLst/>
          </a:prstGeom>
          <a:ln>
            <a:solidFill>
              <a:srgbClr val="C00000"/>
            </a:solidFill>
          </a:ln>
        </p:spPr>
      </p:pic>
      <p:sp>
        <p:nvSpPr>
          <p:cNvPr id="17" name="TextBox 16">
            <a:extLst>
              <a:ext uri="{FF2B5EF4-FFF2-40B4-BE49-F238E27FC236}">
                <a16:creationId xmlns:a16="http://schemas.microsoft.com/office/drawing/2014/main" id="{0EA2C8F2-C554-9CF9-5422-2D424E3BB51D}"/>
              </a:ext>
            </a:extLst>
          </p:cNvPr>
          <p:cNvSpPr txBox="1"/>
          <p:nvPr/>
        </p:nvSpPr>
        <p:spPr>
          <a:xfrm>
            <a:off x="186385" y="17821"/>
            <a:ext cx="6726882" cy="769441"/>
          </a:xfrm>
          <a:prstGeom prst="rect">
            <a:avLst/>
          </a:prstGeom>
          <a:noFill/>
        </p:spPr>
        <p:txBody>
          <a:bodyPr wrap="square" rtlCol="0">
            <a:spAutoFit/>
          </a:bodyPr>
          <a:lstStyle/>
          <a:p>
            <a:r>
              <a:rPr lang="en-US" sz="1600" dirty="0">
                <a:solidFill>
                  <a:srgbClr val="FF0000"/>
                </a:solidFill>
              </a:rPr>
              <a:t>Charter Partner Agreements, Facility Use Agreements and BSA Insurance Info</a:t>
            </a:r>
          </a:p>
          <a:p>
            <a:r>
              <a:rPr lang="en-US" sz="1400" dirty="0">
                <a:solidFill>
                  <a:srgbClr val="0000FF"/>
                </a:solidFill>
              </a:rPr>
              <a:t>Unit Leaders, after CPA-FUA forms are signed, turn them into your Unit Commissioner or District Commissioner. DC’s forward signed forms to Stacy Cummings, LHC Registrar.</a:t>
            </a:r>
          </a:p>
        </p:txBody>
      </p:sp>
      <p:pic>
        <p:nvPicPr>
          <p:cNvPr id="10" name="Picture 9">
            <a:extLst>
              <a:ext uri="{FF2B5EF4-FFF2-40B4-BE49-F238E27FC236}">
                <a16:creationId xmlns:a16="http://schemas.microsoft.com/office/drawing/2014/main" id="{BD09DC6B-F8D7-E51F-ABA5-17E0F42654FC}"/>
              </a:ext>
            </a:extLst>
          </p:cNvPr>
          <p:cNvPicPr>
            <a:picLocks noChangeAspect="1"/>
          </p:cNvPicPr>
          <p:nvPr/>
        </p:nvPicPr>
        <p:blipFill>
          <a:blip r:embed="rId9"/>
          <a:stretch>
            <a:fillRect/>
          </a:stretch>
        </p:blipFill>
        <p:spPr>
          <a:xfrm>
            <a:off x="8059555" y="991329"/>
            <a:ext cx="3760752" cy="4830087"/>
          </a:xfrm>
          <a:prstGeom prst="rect">
            <a:avLst/>
          </a:prstGeom>
          <a:ln>
            <a:solidFill>
              <a:schemeClr val="accent1"/>
            </a:solidFill>
          </a:ln>
        </p:spPr>
      </p:pic>
      <p:pic>
        <p:nvPicPr>
          <p:cNvPr id="21" name="Picture 20">
            <a:extLst>
              <a:ext uri="{FF2B5EF4-FFF2-40B4-BE49-F238E27FC236}">
                <a16:creationId xmlns:a16="http://schemas.microsoft.com/office/drawing/2014/main" id="{3DFDD9D1-7F76-6A16-2B7F-23FC77BA6016}"/>
              </a:ext>
            </a:extLst>
          </p:cNvPr>
          <p:cNvPicPr>
            <a:picLocks noChangeAspect="1"/>
          </p:cNvPicPr>
          <p:nvPr/>
        </p:nvPicPr>
        <p:blipFill>
          <a:blip r:embed="rId10"/>
          <a:stretch>
            <a:fillRect/>
          </a:stretch>
        </p:blipFill>
        <p:spPr>
          <a:xfrm>
            <a:off x="8771419" y="2150006"/>
            <a:ext cx="3354037" cy="4190238"/>
          </a:xfrm>
          <a:prstGeom prst="rect">
            <a:avLst/>
          </a:prstGeom>
          <a:ln>
            <a:solidFill>
              <a:schemeClr val="tx1"/>
            </a:solidFill>
          </a:ln>
        </p:spPr>
      </p:pic>
    </p:spTree>
    <p:extLst>
      <p:ext uri="{BB962C8B-B14F-4D97-AF65-F5344CB8AC3E}">
        <p14:creationId xmlns:p14="http://schemas.microsoft.com/office/powerpoint/2010/main" val="4228196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2EF888-BE90-4EE9-3E9B-A7E6591A6DE1}"/>
              </a:ext>
            </a:extLst>
          </p:cNvPr>
          <p:cNvSpPr txBox="1"/>
          <p:nvPr/>
        </p:nvSpPr>
        <p:spPr>
          <a:xfrm>
            <a:off x="1566002" y="628780"/>
            <a:ext cx="8458873" cy="1200329"/>
          </a:xfrm>
          <a:prstGeom prst="rect">
            <a:avLst/>
          </a:prstGeom>
          <a:noFill/>
        </p:spPr>
        <p:txBody>
          <a:bodyPr wrap="square" rtlCol="0">
            <a:spAutoFit/>
          </a:bodyPr>
          <a:lstStyle/>
          <a:p>
            <a:r>
              <a:rPr lang="en-US" sz="7200" dirty="0">
                <a:solidFill>
                  <a:srgbClr val="FF0000"/>
                </a:solidFill>
              </a:rPr>
              <a:t> Registration Updates</a:t>
            </a:r>
          </a:p>
        </p:txBody>
      </p:sp>
      <p:sp>
        <p:nvSpPr>
          <p:cNvPr id="3" name="TextBox 2">
            <a:extLst>
              <a:ext uri="{FF2B5EF4-FFF2-40B4-BE49-F238E27FC236}">
                <a16:creationId xmlns:a16="http://schemas.microsoft.com/office/drawing/2014/main" id="{FE8E32C1-92E8-8C5D-BDCB-60569441188D}"/>
              </a:ext>
            </a:extLst>
          </p:cNvPr>
          <p:cNvSpPr txBox="1"/>
          <p:nvPr/>
        </p:nvSpPr>
        <p:spPr>
          <a:xfrm>
            <a:off x="419244" y="1824690"/>
            <a:ext cx="11245617" cy="4031873"/>
          </a:xfrm>
          <a:prstGeom prst="rect">
            <a:avLst/>
          </a:prstGeom>
          <a:noFill/>
        </p:spPr>
        <p:txBody>
          <a:bodyPr wrap="square" rtlCol="0">
            <a:spAutoFit/>
          </a:bodyPr>
          <a:lstStyle/>
          <a:p>
            <a:r>
              <a:rPr lang="en-US" sz="3200" dirty="0"/>
              <a:t>The frequency of emails going to key 3 reminding them to approve membership renewals has been updated. The emails are now going on Tuesday and Thursday only and are now a batch email </a:t>
            </a:r>
            <a:r>
              <a:rPr lang="en-US" sz="3200" dirty="0" err="1"/>
              <a:t>vs</a:t>
            </a:r>
            <a:r>
              <a:rPr lang="en-US" sz="3200" dirty="0"/>
              <a:t> an individual email per person.</a:t>
            </a:r>
          </a:p>
          <a:p>
            <a:r>
              <a:rPr lang="en-US" sz="3200" dirty="0"/>
              <a:t>Another change to the renewal approval reminder emails is that the email listing youth will only go to the unit leader and the Committee Chair and the email listing the adults will only go to the Chartered Organization Rep. </a:t>
            </a:r>
          </a:p>
        </p:txBody>
      </p:sp>
    </p:spTree>
    <p:extLst>
      <p:ext uri="{BB962C8B-B14F-4D97-AF65-F5344CB8AC3E}">
        <p14:creationId xmlns:p14="http://schemas.microsoft.com/office/powerpoint/2010/main" val="1893610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FD5887-0CC8-0FFF-60BE-1EBD3253C631}"/>
              </a:ext>
            </a:extLst>
          </p:cNvPr>
          <p:cNvSpPr txBox="1"/>
          <p:nvPr/>
        </p:nvSpPr>
        <p:spPr>
          <a:xfrm>
            <a:off x="505505" y="1589454"/>
            <a:ext cx="4952782" cy="3331681"/>
          </a:xfrm>
          <a:prstGeom prst="rect">
            <a:avLst/>
          </a:prstGeom>
          <a:noFill/>
        </p:spPr>
        <p:txBody>
          <a:bodyPr wrap="square" rtlCol="0">
            <a:spAutoFit/>
          </a:bodyPr>
          <a:lstStyle/>
          <a:p>
            <a:pPr lvl="0" eaLnBrk="0" fontAlgn="base" hangingPunct="0">
              <a:spcBef>
                <a:spcPct val="0"/>
              </a:spcBef>
              <a:spcAft>
                <a:spcPct val="0"/>
              </a:spcAft>
            </a:pPr>
            <a:r>
              <a:rPr lang="en-US" altLang="en-US" sz="2000" b="1" dirty="0">
                <a:solidFill>
                  <a:srgbClr val="0000FF"/>
                </a:solidFill>
                <a:latin typeface="Calibri" panose="020F0502020204030204" pitchFamily="34" charset="0"/>
                <a:cs typeface="Calibri" panose="020F0502020204030204" pitchFamily="34" charset="0"/>
              </a:rPr>
              <a:t>2025 Unit &amp; Member Renewal Resources </a:t>
            </a:r>
          </a:p>
          <a:p>
            <a:pPr lvl="0" eaLnBrk="0" fontAlgn="base" hangingPunct="0">
              <a:spcBef>
                <a:spcPct val="0"/>
              </a:spcBef>
              <a:spcAft>
                <a:spcPct val="0"/>
              </a:spcAft>
            </a:pPr>
            <a:endParaRPr lang="en-US" altLang="en-US" sz="1050" dirty="0"/>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3">
                  <a:extLst>
                    <a:ext uri="{A12FA001-AC4F-418D-AE19-62706E023703}">
                      <ahyp:hlinkClr xmlns:ahyp="http://schemas.microsoft.com/office/drawing/2018/hyperlinkcolor" val="tx"/>
                    </a:ext>
                  </a:extLst>
                </a:hlinkClick>
              </a:rPr>
              <a:t>Unit and Membership Renewal</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4">
                  <a:extLst>
                    <a:ext uri="{A12FA001-AC4F-418D-AE19-62706E023703}">
                      <ahyp:hlinkClr xmlns:ahyp="http://schemas.microsoft.com/office/drawing/2018/hyperlinkcolor" val="tx"/>
                    </a:ext>
                  </a:extLst>
                </a:hlinkClick>
              </a:rPr>
              <a:t>Recharter Changes – 2-27-24 Webinar</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5">
                  <a:extLst>
                    <a:ext uri="{A12FA001-AC4F-418D-AE19-62706E023703}">
                      <ahyp:hlinkClr xmlns:ahyp="http://schemas.microsoft.com/office/drawing/2018/hyperlinkcolor" val="tx"/>
                    </a:ext>
                  </a:extLst>
                </a:hlinkClick>
              </a:rPr>
              <a:t>Cub Chat, Member Renewal &amp; Pack Recharter</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6">
                  <a:extLst>
                    <a:ext uri="{A12FA001-AC4F-418D-AE19-62706E023703}">
                      <ahyp:hlinkClr xmlns:ahyp="http://schemas.microsoft.com/office/drawing/2018/hyperlinkcolor" val="tx"/>
                    </a:ext>
                  </a:extLst>
                </a:hlinkClick>
              </a:rPr>
              <a:t>Scouting Forums, a place to discuss recharter</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7">
                  <a:extLst>
                    <a:ext uri="{A12FA001-AC4F-418D-AE19-62706E023703}">
                      <ahyp:hlinkClr xmlns:ahyp="http://schemas.microsoft.com/office/drawing/2018/hyperlinkcolor" val="tx"/>
                    </a:ext>
                  </a:extLst>
                </a:hlinkClick>
              </a:rPr>
              <a:t>Charter Renewal FAQ</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8">
                  <a:extLst>
                    <a:ext uri="{A12FA001-AC4F-418D-AE19-62706E023703}">
                      <ahyp:hlinkClr xmlns:ahyp="http://schemas.microsoft.com/office/drawing/2018/hyperlinkcolor" val="tx"/>
                    </a:ext>
                  </a:extLst>
                </a:hlinkClick>
              </a:rPr>
              <a:t>BSA Registration and Renewal Job Aid</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9">
                  <a:extLst>
                    <a:ext uri="{A12FA001-AC4F-418D-AE19-62706E023703}">
                      <ahyp:hlinkClr xmlns:ahyp="http://schemas.microsoft.com/office/drawing/2018/hyperlinkcolor" val="tx"/>
                    </a:ext>
                  </a:extLst>
                </a:hlinkClick>
              </a:rPr>
              <a:t>Unit Pay for Member Renewal Job Aid</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10">
                  <a:extLst>
                    <a:ext uri="{A12FA001-AC4F-418D-AE19-62706E023703}">
                      <ahyp:hlinkClr xmlns:ahyp="http://schemas.microsoft.com/office/drawing/2018/hyperlinkcolor" val="tx"/>
                    </a:ext>
                  </a:extLst>
                </a:hlinkClick>
              </a:rPr>
              <a:t>Unit Renewal Guide Job Aid</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11">
                  <a:extLst>
                    <a:ext uri="{A12FA001-AC4F-418D-AE19-62706E023703}">
                      <ahyp:hlinkClr xmlns:ahyp="http://schemas.microsoft.com/office/drawing/2018/hyperlinkcolor" val="tx"/>
                    </a:ext>
                  </a:extLst>
                </a:hlinkClick>
              </a:rPr>
              <a:t>Annual Charter Partner Agreement Form</a:t>
            </a:r>
            <a:endParaRPr lang="en-US" altLang="en-US" dirty="0">
              <a:solidFill>
                <a:srgbClr val="7030A0"/>
              </a:solidFill>
              <a:latin typeface="din-2014"/>
            </a:endParaRPr>
          </a:p>
          <a:p>
            <a:pPr marL="285750" indent="-285750" eaLnBrk="0" fontAlgn="base" hangingPunct="0">
              <a:spcBef>
                <a:spcPct val="0"/>
              </a:spcBef>
              <a:spcAft>
                <a:spcPct val="0"/>
              </a:spcAft>
              <a:buFont typeface="Wingdings" panose="05000000000000000000" pitchFamily="2" charset="2"/>
              <a:buChar char="§"/>
            </a:pPr>
            <a:r>
              <a:rPr lang="en-US" altLang="en-US" u="sng" dirty="0">
                <a:solidFill>
                  <a:srgbClr val="7030A0"/>
                </a:solidFill>
                <a:latin typeface="din-2014"/>
                <a:hlinkClick r:id="rId12">
                  <a:extLst>
                    <a:ext uri="{A12FA001-AC4F-418D-AE19-62706E023703}">
                      <ahyp:hlinkClr xmlns:ahyp="http://schemas.microsoft.com/office/drawing/2018/hyperlinkcolor" val="tx"/>
                    </a:ext>
                  </a:extLst>
                </a:hlinkClick>
              </a:rPr>
              <a:t>BSA Adult Application</a:t>
            </a:r>
            <a:endParaRPr lang="en-US" dirty="0">
              <a:solidFill>
                <a:srgbClr val="7030A0"/>
              </a:solidFill>
            </a:endParaRPr>
          </a:p>
        </p:txBody>
      </p:sp>
      <p:sp>
        <p:nvSpPr>
          <p:cNvPr id="10" name="Rectangle 7">
            <a:extLst>
              <a:ext uri="{FF2B5EF4-FFF2-40B4-BE49-F238E27FC236}">
                <a16:creationId xmlns:a16="http://schemas.microsoft.com/office/drawing/2014/main" id="{A3460DA3-B1B2-9BFB-BB3D-335E597C95BD}"/>
              </a:ext>
            </a:extLst>
          </p:cNvPr>
          <p:cNvSpPr>
            <a:spLocks noChangeArrowheads="1"/>
          </p:cNvSpPr>
          <p:nvPr/>
        </p:nvSpPr>
        <p:spPr bwMode="auto">
          <a:xfrm>
            <a:off x="0" y="67017"/>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DAF45275-FCDE-DA6A-C8ED-C3B93D4F5548}"/>
              </a:ext>
            </a:extLst>
          </p:cNvPr>
          <p:cNvSpPr txBox="1"/>
          <p:nvPr/>
        </p:nvSpPr>
        <p:spPr>
          <a:xfrm>
            <a:off x="2365248" y="293483"/>
            <a:ext cx="7461504" cy="738664"/>
          </a:xfrm>
          <a:prstGeom prst="rect">
            <a:avLst/>
          </a:prstGeom>
          <a:noFill/>
        </p:spPr>
        <p:txBody>
          <a:bodyPr wrap="square">
            <a:spAutoFit/>
          </a:bodyPr>
          <a:lstStyle/>
          <a:p>
            <a:pPr algn="ctr"/>
            <a:r>
              <a:rPr lang="en-US" sz="2400" b="1" dirty="0">
                <a:solidFill>
                  <a:srgbClr val="0000FF"/>
                </a:solidFill>
                <a:latin typeface="+mn-lt"/>
              </a:rPr>
              <a:t>Member and Unit Renewal Resources</a:t>
            </a:r>
            <a:endParaRPr lang="en-US" sz="2400" dirty="0">
              <a:hlinkClick r:id="rId3"/>
            </a:endParaRPr>
          </a:p>
          <a:p>
            <a:pPr algn="ctr"/>
            <a:r>
              <a:rPr lang="en-US" dirty="0">
                <a:hlinkClick r:id="rId3"/>
              </a:rPr>
              <a:t>https://www.scouting.org/resources/unit-and-membership-renewal/</a:t>
            </a:r>
            <a:endParaRPr lang="en-US" dirty="0"/>
          </a:p>
        </p:txBody>
      </p:sp>
      <p:pic>
        <p:nvPicPr>
          <p:cNvPr id="5" name="Picture 4" descr="A qr code on a white background&#10;&#10;Description automatically generated">
            <a:extLst>
              <a:ext uri="{FF2B5EF4-FFF2-40B4-BE49-F238E27FC236}">
                <a16:creationId xmlns:a16="http://schemas.microsoft.com/office/drawing/2014/main" id="{7C8C898B-BD8F-B99A-2D54-1070D957A39C}"/>
              </a:ext>
            </a:extLst>
          </p:cNvPr>
          <p:cNvPicPr>
            <a:picLocks noChangeAspect="1"/>
          </p:cNvPicPr>
          <p:nvPr/>
        </p:nvPicPr>
        <p:blipFill rotWithShape="1">
          <a:blip r:embed="rId13"/>
          <a:srcRect l="6080" t="6786" r="2392" b="3140"/>
          <a:stretch/>
        </p:blipFill>
        <p:spPr>
          <a:xfrm>
            <a:off x="5911539" y="2042294"/>
            <a:ext cx="5573727" cy="3043954"/>
          </a:xfrm>
          <a:prstGeom prst="rect">
            <a:avLst/>
          </a:prstGeom>
          <a:ln>
            <a:solidFill>
              <a:schemeClr val="accent1"/>
            </a:solidFill>
          </a:ln>
        </p:spPr>
      </p:pic>
      <p:sp>
        <p:nvSpPr>
          <p:cNvPr id="7" name="Title 1">
            <a:extLst>
              <a:ext uri="{FF2B5EF4-FFF2-40B4-BE49-F238E27FC236}">
                <a16:creationId xmlns:a16="http://schemas.microsoft.com/office/drawing/2014/main" id="{3C27848D-3065-55F5-F44A-BB0C0CFE74CB}"/>
              </a:ext>
            </a:extLst>
          </p:cNvPr>
          <p:cNvSpPr>
            <a:spLocks noGrp="1"/>
          </p:cNvSpPr>
          <p:nvPr>
            <p:ph type="title"/>
          </p:nvPr>
        </p:nvSpPr>
        <p:spPr>
          <a:xfrm>
            <a:off x="5911539" y="1589454"/>
            <a:ext cx="5321681" cy="452840"/>
          </a:xfrm>
        </p:spPr>
        <p:txBody>
          <a:bodyPr>
            <a:normAutofit/>
          </a:bodyPr>
          <a:lstStyle/>
          <a:p>
            <a:pPr algn="ctr"/>
            <a:r>
              <a:rPr lang="en-US" sz="1800" b="1" dirty="0">
                <a:solidFill>
                  <a:srgbClr val="0000FF"/>
                </a:solidFill>
                <a:latin typeface="+mn-lt"/>
              </a:rPr>
              <a:t>Member Renewal Video &amp; Unit Renewal Landing Page</a:t>
            </a:r>
          </a:p>
        </p:txBody>
      </p:sp>
    </p:spTree>
    <p:extLst>
      <p:ext uri="{BB962C8B-B14F-4D97-AF65-F5344CB8AC3E}">
        <p14:creationId xmlns:p14="http://schemas.microsoft.com/office/powerpoint/2010/main" val="3014465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C9392-A7A9-7051-D6C1-5D39650E1D29}"/>
              </a:ext>
            </a:extLst>
          </p:cNvPr>
          <p:cNvPicPr>
            <a:picLocks noChangeAspect="1"/>
          </p:cNvPicPr>
          <p:nvPr/>
        </p:nvPicPr>
        <p:blipFill>
          <a:blip r:embed="rId3"/>
          <a:stretch>
            <a:fillRect/>
          </a:stretch>
        </p:blipFill>
        <p:spPr>
          <a:xfrm>
            <a:off x="2904677" y="282922"/>
            <a:ext cx="6382641" cy="1371791"/>
          </a:xfrm>
          <a:prstGeom prst="rect">
            <a:avLst/>
          </a:prstGeom>
        </p:spPr>
      </p:pic>
      <p:sp>
        <p:nvSpPr>
          <p:cNvPr id="5" name="TextBox 4">
            <a:extLst>
              <a:ext uri="{FF2B5EF4-FFF2-40B4-BE49-F238E27FC236}">
                <a16:creationId xmlns:a16="http://schemas.microsoft.com/office/drawing/2014/main" id="{ADA16694-4DD7-4956-EBD6-C876603AF3B1}"/>
              </a:ext>
            </a:extLst>
          </p:cNvPr>
          <p:cNvSpPr txBox="1"/>
          <p:nvPr/>
        </p:nvSpPr>
        <p:spPr>
          <a:xfrm>
            <a:off x="2471491" y="2171951"/>
            <a:ext cx="7413172" cy="369332"/>
          </a:xfrm>
          <a:prstGeom prst="rect">
            <a:avLst/>
          </a:prstGeom>
          <a:noFill/>
        </p:spPr>
        <p:txBody>
          <a:bodyPr wrap="square">
            <a:spAutoFit/>
          </a:bodyPr>
          <a:lstStyle/>
          <a:p>
            <a:r>
              <a:rPr lang="en-US" sz="1800" b="1" i="0" u="none" strike="noStrike" baseline="0" dirty="0">
                <a:solidFill>
                  <a:srgbClr val="467887"/>
                </a:solidFill>
                <a:latin typeface="Aptos,Bold"/>
                <a:hlinkClick r:id="rId4"/>
              </a:rPr>
              <a:t>https://www.scouting.org/resources/unit-and-membership-renewal/</a:t>
            </a:r>
            <a:endParaRPr lang="en-US" dirty="0"/>
          </a:p>
        </p:txBody>
      </p:sp>
      <p:sp>
        <p:nvSpPr>
          <p:cNvPr id="6" name="TextBox 5">
            <a:extLst>
              <a:ext uri="{FF2B5EF4-FFF2-40B4-BE49-F238E27FC236}">
                <a16:creationId xmlns:a16="http://schemas.microsoft.com/office/drawing/2014/main" id="{CB19E733-9FA1-9164-E57D-DFB64592AF21}"/>
              </a:ext>
            </a:extLst>
          </p:cNvPr>
          <p:cNvSpPr txBox="1"/>
          <p:nvPr/>
        </p:nvSpPr>
        <p:spPr>
          <a:xfrm>
            <a:off x="2492863" y="3918888"/>
            <a:ext cx="7206268" cy="369332"/>
          </a:xfrm>
          <a:prstGeom prst="rect">
            <a:avLst/>
          </a:prstGeom>
          <a:noFill/>
        </p:spPr>
        <p:txBody>
          <a:bodyPr wrap="none" rtlCol="0">
            <a:spAutoFit/>
          </a:bodyPr>
          <a:lstStyle/>
          <a:p>
            <a:r>
              <a:rPr lang="en-US" dirty="0">
                <a:solidFill>
                  <a:srgbClr val="0000FF"/>
                </a:solidFill>
              </a:rPr>
              <a:t>John Hearrell</a:t>
            </a:r>
            <a:r>
              <a:rPr lang="en-US" dirty="0"/>
              <a:t>, Council Commissioner (817) 995-7715 or </a:t>
            </a:r>
            <a:r>
              <a:rPr lang="en-US" dirty="0">
                <a:hlinkClick r:id="rId5"/>
              </a:rPr>
              <a:t>jhearrell@nase.org</a:t>
            </a:r>
            <a:endParaRPr lang="en-US" dirty="0"/>
          </a:p>
        </p:txBody>
      </p:sp>
      <p:sp>
        <p:nvSpPr>
          <p:cNvPr id="7" name="TextBox 6">
            <a:extLst>
              <a:ext uri="{FF2B5EF4-FFF2-40B4-BE49-F238E27FC236}">
                <a16:creationId xmlns:a16="http://schemas.microsoft.com/office/drawing/2014/main" id="{95522512-6749-BDA1-4544-231820E00D4C}"/>
              </a:ext>
            </a:extLst>
          </p:cNvPr>
          <p:cNvSpPr txBox="1"/>
          <p:nvPr/>
        </p:nvSpPr>
        <p:spPr>
          <a:xfrm>
            <a:off x="1593899" y="3367846"/>
            <a:ext cx="9004196" cy="369332"/>
          </a:xfrm>
          <a:prstGeom prst="rect">
            <a:avLst/>
          </a:prstGeom>
          <a:noFill/>
        </p:spPr>
        <p:txBody>
          <a:bodyPr wrap="none" rtlCol="0">
            <a:spAutoFit/>
          </a:bodyPr>
          <a:lstStyle/>
          <a:p>
            <a:r>
              <a:rPr lang="en-US" dirty="0">
                <a:solidFill>
                  <a:srgbClr val="0000FF"/>
                </a:solidFill>
              </a:rPr>
              <a:t>Hector Reyes</a:t>
            </a:r>
            <a:r>
              <a:rPr lang="en-US" dirty="0"/>
              <a:t>, Assistant Council Commissioner (415) 990-4386 or </a:t>
            </a:r>
            <a:r>
              <a:rPr lang="en-US" dirty="0">
                <a:hlinkClick r:id="rId6"/>
              </a:rPr>
              <a:t>HectorReyesBSA@gmail.com</a:t>
            </a:r>
            <a:endParaRPr lang="en-US" dirty="0"/>
          </a:p>
        </p:txBody>
      </p:sp>
      <p:sp>
        <p:nvSpPr>
          <p:cNvPr id="8" name="TextBox 7">
            <a:extLst>
              <a:ext uri="{FF2B5EF4-FFF2-40B4-BE49-F238E27FC236}">
                <a16:creationId xmlns:a16="http://schemas.microsoft.com/office/drawing/2014/main" id="{C06AF0F8-ADD2-3823-94BE-EC2D2705B554}"/>
              </a:ext>
            </a:extLst>
          </p:cNvPr>
          <p:cNvSpPr txBox="1"/>
          <p:nvPr/>
        </p:nvSpPr>
        <p:spPr>
          <a:xfrm>
            <a:off x="1726762" y="2816804"/>
            <a:ext cx="8326355" cy="369332"/>
          </a:xfrm>
          <a:prstGeom prst="rect">
            <a:avLst/>
          </a:prstGeom>
          <a:noFill/>
        </p:spPr>
        <p:txBody>
          <a:bodyPr wrap="none" rtlCol="0">
            <a:spAutoFit/>
          </a:bodyPr>
          <a:lstStyle/>
          <a:p>
            <a:r>
              <a:rPr lang="en-US" dirty="0">
                <a:solidFill>
                  <a:srgbClr val="0000FF"/>
                </a:solidFill>
              </a:rPr>
              <a:t>James Goreham</a:t>
            </a:r>
            <a:r>
              <a:rPr lang="en-US" dirty="0"/>
              <a:t>, District Commissioner (817) 614-2340 or </a:t>
            </a:r>
            <a:r>
              <a:rPr lang="en-US" dirty="0">
                <a:hlinkClick r:id="rId7"/>
              </a:rPr>
              <a:t>James.Goreham@gmail.com</a:t>
            </a:r>
            <a:endParaRPr lang="en-US" dirty="0"/>
          </a:p>
        </p:txBody>
      </p:sp>
    </p:spTree>
    <p:extLst>
      <p:ext uri="{BB962C8B-B14F-4D97-AF65-F5344CB8AC3E}">
        <p14:creationId xmlns:p14="http://schemas.microsoft.com/office/powerpoint/2010/main" val="2828289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C4EB-F903-6A00-490C-9B3EBA56E658}"/>
              </a:ext>
            </a:extLst>
          </p:cNvPr>
          <p:cNvSpPr>
            <a:spLocks noGrp="1"/>
          </p:cNvSpPr>
          <p:nvPr>
            <p:ph type="title"/>
          </p:nvPr>
        </p:nvSpPr>
        <p:spPr>
          <a:xfrm>
            <a:off x="643935" y="103868"/>
            <a:ext cx="4023736" cy="408597"/>
          </a:xfrm>
        </p:spPr>
        <p:txBody>
          <a:bodyPr>
            <a:normAutofit fontScale="90000"/>
          </a:bodyPr>
          <a:lstStyle/>
          <a:p>
            <a:r>
              <a:rPr lang="en-US" sz="2000" dirty="0">
                <a:solidFill>
                  <a:srgbClr val="FF0000"/>
                </a:solidFill>
                <a:latin typeface="Aptos" panose="020B0004020202020204" pitchFamily="34" charset="0"/>
              </a:rPr>
              <a:t>Youth and Adult Membership Fees</a:t>
            </a:r>
          </a:p>
        </p:txBody>
      </p:sp>
      <p:pic>
        <p:nvPicPr>
          <p:cNvPr id="6" name="Content Placeholder 5">
            <a:extLst>
              <a:ext uri="{FF2B5EF4-FFF2-40B4-BE49-F238E27FC236}">
                <a16:creationId xmlns:a16="http://schemas.microsoft.com/office/drawing/2014/main" id="{3202F627-6EC1-CC6C-CEDB-EAEB4086240D}"/>
              </a:ext>
            </a:extLst>
          </p:cNvPr>
          <p:cNvPicPr>
            <a:picLocks noGrp="1" noChangeAspect="1"/>
          </p:cNvPicPr>
          <p:nvPr>
            <p:ph sz="half" idx="1"/>
          </p:nvPr>
        </p:nvPicPr>
        <p:blipFill>
          <a:blip r:embed="rId3"/>
          <a:stretch>
            <a:fillRect/>
          </a:stretch>
        </p:blipFill>
        <p:spPr>
          <a:xfrm>
            <a:off x="643935" y="703385"/>
            <a:ext cx="5375866" cy="5358881"/>
          </a:xfrm>
        </p:spPr>
      </p:pic>
      <p:pic>
        <p:nvPicPr>
          <p:cNvPr id="14" name="Content Placeholder 13" descr="A screenshot of a blue advertisement&#10;&#10;Description automatically generated">
            <a:extLst>
              <a:ext uri="{FF2B5EF4-FFF2-40B4-BE49-F238E27FC236}">
                <a16:creationId xmlns:a16="http://schemas.microsoft.com/office/drawing/2014/main" id="{A316D5E7-0B6A-D8F2-F575-6BABA5F343AE}"/>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27018" b="27259"/>
          <a:stretch/>
        </p:blipFill>
        <p:spPr>
          <a:xfrm>
            <a:off x="6441322" y="703385"/>
            <a:ext cx="5415753" cy="5358880"/>
          </a:xfrm>
        </p:spPr>
      </p:pic>
    </p:spTree>
    <p:extLst>
      <p:ext uri="{BB962C8B-B14F-4D97-AF65-F5344CB8AC3E}">
        <p14:creationId xmlns:p14="http://schemas.microsoft.com/office/powerpoint/2010/main" val="12156524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91CA-41E5-1AB6-9FDB-683EC9C43A71}"/>
              </a:ext>
            </a:extLst>
          </p:cNvPr>
          <p:cNvSpPr>
            <a:spLocks noGrp="1"/>
          </p:cNvSpPr>
          <p:nvPr>
            <p:ph type="title"/>
          </p:nvPr>
        </p:nvSpPr>
        <p:spPr>
          <a:xfrm>
            <a:off x="2687784" y="204351"/>
            <a:ext cx="8666016" cy="668147"/>
          </a:xfrm>
        </p:spPr>
        <p:txBody>
          <a:bodyPr>
            <a:normAutofit fontScale="90000"/>
          </a:bodyPr>
          <a:lstStyle/>
          <a:p>
            <a:r>
              <a:rPr lang="en-US" sz="2800" dirty="0">
                <a:solidFill>
                  <a:srgbClr val="0000FF"/>
                </a:solidFill>
                <a:latin typeface="+mn-lt"/>
              </a:rPr>
              <a:t>Sample Email From DC’s to LHC Members (starting Nov 1, ’24)</a:t>
            </a:r>
          </a:p>
        </p:txBody>
      </p:sp>
      <p:sp>
        <p:nvSpPr>
          <p:cNvPr id="3" name="TextBox 2">
            <a:extLst>
              <a:ext uri="{FF2B5EF4-FFF2-40B4-BE49-F238E27FC236}">
                <a16:creationId xmlns:a16="http://schemas.microsoft.com/office/drawing/2014/main" id="{ACE60B4B-3926-982D-6850-CE0AB234045D}"/>
              </a:ext>
            </a:extLst>
          </p:cNvPr>
          <p:cNvSpPr txBox="1"/>
          <p:nvPr/>
        </p:nvSpPr>
        <p:spPr>
          <a:xfrm>
            <a:off x="2687784" y="916686"/>
            <a:ext cx="8887690" cy="5024628"/>
          </a:xfrm>
          <a:prstGeom prst="rect">
            <a:avLst/>
          </a:prstGeom>
          <a:noFill/>
        </p:spPr>
        <p:txBody>
          <a:bodyPr wrap="square" rtlCol="0">
            <a:spAutoFit/>
          </a:bodyPr>
          <a:lstStyle/>
          <a:p>
            <a:pPr marL="0" marR="0">
              <a:spcBef>
                <a:spcPts val="0"/>
              </a:spcBef>
              <a:spcAft>
                <a:spcPts val="0"/>
              </a:spcAft>
            </a:pPr>
            <a:r>
              <a:rPr lang="en-US" sz="1400" i="1" dirty="0">
                <a:effectLst/>
                <a:latin typeface="Aptos" panose="020B0004020202020204" pitchFamily="34" charset="0"/>
                <a:ea typeface="Calibri" panose="020F0502020204030204" pitchFamily="34" charset="0"/>
                <a:cs typeface="Calibri" panose="020F0502020204030204" pitchFamily="34" charset="0"/>
              </a:rPr>
              <a:t>Sample email below.</a:t>
            </a:r>
            <a:endParaRPr lang="en-US" sz="14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400" i="1" dirty="0">
                <a:effectLst/>
                <a:latin typeface="Aptos" panose="020B0004020202020204" pitchFamily="34" charset="0"/>
                <a:ea typeface="Calibri" panose="020F0502020204030204" pitchFamily="34" charset="0"/>
                <a:cs typeface="Calibri" panose="020F0502020204030204" pitchFamily="34" charset="0"/>
              </a:rPr>
              <a:t> </a:t>
            </a:r>
            <a:endParaRPr lang="en-US" sz="1400" dirty="0">
              <a:effectLst/>
              <a:latin typeface="Aptos" panose="020B00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Good [afternoon][morning][evening]!</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As the District Commissioner for the _________ District, I want to remind you that it’s time to renew your or your child’s membership in Scouting America. Please log in to </a:t>
            </a:r>
            <a:r>
              <a:rPr lang="en-US" sz="14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3"/>
              </a:rPr>
              <a:t>https://my.scouting.org</a:t>
            </a:r>
            <a:r>
              <a:rPr lang="en-US" sz="1400" dirty="0">
                <a:effectLst/>
                <a:latin typeface="Aptos" panose="020B0004020202020204" pitchFamily="34" charset="0"/>
                <a:ea typeface="Calibri" panose="020F0502020204030204" pitchFamily="34" charset="0"/>
                <a:cs typeface="Calibri" panose="020F0502020204030204" pitchFamily="34" charset="0"/>
              </a:rPr>
              <a:t> and click on the “My Application” button. </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Check with your unit leaders to see if they will handle the renewal or if you need to do it.</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On behalf of the _________ District and the Longhorn Council, I hope you and your child(ren) are enjoying Scouting. If not, please let me know so I can help.</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If you have any questions about renewing, please contact your unit leaders. They should know who to ask if they don’t have the answer. You can also reply to this email.</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Yours in Scouting,</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__________  First, Last Name</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__________ District Commissioner</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__________ Phone &amp; Email address</a:t>
            </a:r>
          </a:p>
          <a:p>
            <a:pPr marL="0" marR="0">
              <a:spcBef>
                <a:spcPts val="0"/>
              </a:spcBef>
              <a:spcAft>
                <a:spcPts val="0"/>
              </a:spcAft>
            </a:pPr>
            <a:r>
              <a:rPr lang="en-US" sz="1400" dirty="0">
                <a:effectLst/>
                <a:latin typeface="Aptos" panose="020B000402020202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9C8EA41-4784-FC6E-5079-C8567831C60E}"/>
              </a:ext>
            </a:extLst>
          </p:cNvPr>
          <p:cNvSpPr txBox="1"/>
          <p:nvPr/>
        </p:nvSpPr>
        <p:spPr>
          <a:xfrm>
            <a:off x="361739" y="880838"/>
            <a:ext cx="1889091" cy="4524315"/>
          </a:xfrm>
          <a:prstGeom prst="rect">
            <a:avLst/>
          </a:prstGeom>
          <a:noFill/>
        </p:spPr>
        <p:txBody>
          <a:bodyPr wrap="square" rtlCol="0">
            <a:spAutoFit/>
          </a:bodyPr>
          <a:lstStyle/>
          <a:p>
            <a:r>
              <a:rPr lang="en-US" sz="1600" b="1" dirty="0">
                <a:solidFill>
                  <a:srgbClr val="FF0000"/>
                </a:solidFill>
                <a:effectLst/>
                <a:latin typeface="Roboto" panose="02000000000000000000" pitchFamily="2" charset="0"/>
                <a:ea typeface="Aptos" panose="020B0004020202020204" pitchFamily="34" charset="0"/>
                <a:cs typeface="Aptos" panose="020B0004020202020204" pitchFamily="34" charset="0"/>
              </a:rPr>
              <a:t>Continue</a:t>
            </a:r>
            <a:r>
              <a:rPr lang="en-US" sz="1600" dirty="0">
                <a:solidFill>
                  <a:srgbClr val="FF0000"/>
                </a:solidFill>
                <a:effectLst/>
                <a:latin typeface="Roboto" panose="02000000000000000000" pitchFamily="2" charset="0"/>
                <a:ea typeface="Aptos" panose="020B0004020202020204" pitchFamily="34" charset="0"/>
                <a:cs typeface="Aptos" panose="020B0004020202020204" pitchFamily="34" charset="0"/>
              </a:rPr>
              <a:t> to make sure that you have updated your my.scouting.org account with a good email address and a cell phone number. </a:t>
            </a:r>
          </a:p>
          <a:p>
            <a:endParaRPr lang="en-US" sz="1600" dirty="0">
              <a:solidFill>
                <a:srgbClr val="FF0000"/>
              </a:solidFill>
              <a:latin typeface="Roboto" panose="02000000000000000000" pitchFamily="2" charset="0"/>
              <a:ea typeface="Aptos" panose="020B0004020202020204" pitchFamily="34" charset="0"/>
              <a:cs typeface="Aptos" panose="020B0004020202020204" pitchFamily="34" charset="0"/>
            </a:endParaRPr>
          </a:p>
          <a:p>
            <a:r>
              <a:rPr lang="en-US" sz="1600" dirty="0">
                <a:solidFill>
                  <a:srgbClr val="FF0000"/>
                </a:solidFill>
                <a:effectLst/>
                <a:latin typeface="Roboto" panose="02000000000000000000" pitchFamily="2" charset="0"/>
                <a:ea typeface="Aptos" panose="020B0004020202020204" pitchFamily="34" charset="0"/>
                <a:cs typeface="Aptos" panose="020B0004020202020204" pitchFamily="34" charset="0"/>
              </a:rPr>
              <a:t>These are the primary ways that National and Longhorn Council will be communicating with you regarding your membership renewal.</a:t>
            </a:r>
            <a:endParaRPr lang="en-US" sz="1600" dirty="0">
              <a:solidFill>
                <a:srgbClr val="FF0000"/>
              </a:solidFill>
            </a:endParaRPr>
          </a:p>
        </p:txBody>
      </p:sp>
    </p:spTree>
    <p:extLst>
      <p:ext uri="{BB962C8B-B14F-4D97-AF65-F5344CB8AC3E}">
        <p14:creationId xmlns:p14="http://schemas.microsoft.com/office/powerpoint/2010/main" val="31858697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510879-C5DA-813C-3B73-088937CA3507}"/>
              </a:ext>
            </a:extLst>
          </p:cNvPr>
          <p:cNvSpPr txBox="1"/>
          <p:nvPr/>
        </p:nvSpPr>
        <p:spPr>
          <a:xfrm>
            <a:off x="3041247" y="802681"/>
            <a:ext cx="5787958" cy="4154984"/>
          </a:xfrm>
          <a:prstGeom prst="rect">
            <a:avLst/>
          </a:prstGeom>
          <a:noFill/>
        </p:spPr>
        <p:txBody>
          <a:bodyPr wrap="square" rtlCol="0">
            <a:spAutoFit/>
          </a:bodyPr>
          <a:lstStyle/>
          <a:p>
            <a:pPr algn="ctr"/>
            <a:r>
              <a:rPr lang="en-US" sz="4000" b="1" dirty="0">
                <a:solidFill>
                  <a:srgbClr val="FF0000"/>
                </a:solidFill>
              </a:rPr>
              <a:t>Key Items to Remember</a:t>
            </a:r>
          </a:p>
          <a:p>
            <a:endParaRPr lang="en-US" sz="2800" b="1" dirty="0"/>
          </a:p>
          <a:p>
            <a:pPr marL="342900" indent="-342900">
              <a:buFont typeface="Arial" panose="020B0604020202020204" pitchFamily="34" charset="0"/>
              <a:buChar char="•"/>
            </a:pPr>
            <a:r>
              <a:rPr lang="en-US" sz="2800" b="1" dirty="0"/>
              <a:t>Renews units – not members</a:t>
            </a:r>
          </a:p>
          <a:p>
            <a:pPr marL="342900" indent="-342900">
              <a:buFont typeface="Arial" panose="020B0604020202020204" pitchFamily="34" charset="0"/>
              <a:buChar char="•"/>
            </a:pPr>
            <a:r>
              <a:rPr lang="en-US" sz="2800" dirty="0"/>
              <a:t>Start 2 months before expiration</a:t>
            </a:r>
          </a:p>
          <a:p>
            <a:pPr marL="342900" indent="-342900">
              <a:buFont typeface="Arial" panose="020B0604020202020204" pitchFamily="34" charset="0"/>
              <a:buChar char="•"/>
            </a:pPr>
            <a:r>
              <a:rPr lang="en-US" sz="2800" dirty="0"/>
              <a:t>Two-month lapse period</a:t>
            </a:r>
          </a:p>
          <a:p>
            <a:pPr marL="342900" indent="-342900">
              <a:buFont typeface="Arial" panose="020B0604020202020204" pitchFamily="34" charset="0"/>
              <a:buChar char="•"/>
            </a:pPr>
            <a:r>
              <a:rPr lang="en-US" sz="2800" dirty="0"/>
              <a:t>Pre-check for validation issues</a:t>
            </a:r>
          </a:p>
          <a:p>
            <a:pPr marL="342900" indent="-342900">
              <a:buFont typeface="Arial" panose="020B0604020202020204" pitchFamily="34" charset="0"/>
              <a:buChar char="•"/>
            </a:pPr>
            <a:r>
              <a:rPr lang="en-US" sz="2800" dirty="0"/>
              <a:t>Check leadership positions</a:t>
            </a:r>
          </a:p>
          <a:p>
            <a:pPr marL="342900" indent="-342900">
              <a:buFont typeface="Arial" panose="020B0604020202020204" pitchFamily="34" charset="0"/>
              <a:buChar char="•"/>
            </a:pPr>
            <a:r>
              <a:rPr lang="en-US" sz="2800" dirty="0"/>
              <a:t>Credit/Debit card, ACH</a:t>
            </a:r>
          </a:p>
          <a:p>
            <a:pPr marL="342900" indent="-342900">
              <a:buFont typeface="Arial" panose="020B0604020202020204" pitchFamily="34" charset="0"/>
              <a:buChar char="•"/>
            </a:pPr>
            <a:r>
              <a:rPr lang="en-US" sz="2800" dirty="0"/>
              <a:t>Delay in accepting Adult Leaders</a:t>
            </a:r>
          </a:p>
        </p:txBody>
      </p:sp>
      <p:pic>
        <p:nvPicPr>
          <p:cNvPr id="5" name="Picture 4" descr="A close-up of a key&#10;&#10;Description automatically generated">
            <a:extLst>
              <a:ext uri="{FF2B5EF4-FFF2-40B4-BE49-F238E27FC236}">
                <a16:creationId xmlns:a16="http://schemas.microsoft.com/office/drawing/2014/main" id="{28F40167-332E-52FD-DEE9-CCDEB9775B02}"/>
              </a:ext>
            </a:extLst>
          </p:cNvPr>
          <p:cNvPicPr>
            <a:picLocks noChangeAspect="1"/>
          </p:cNvPicPr>
          <p:nvPr/>
        </p:nvPicPr>
        <p:blipFill>
          <a:blip r:embed="rId3">
            <a:clrChange>
              <a:clrFrom>
                <a:srgbClr val="FEFEFE"/>
              </a:clrFrom>
              <a:clrTo>
                <a:srgbClr val="FEFEFE">
                  <a:alpha val="0"/>
                </a:srgbClr>
              </a:clrTo>
            </a:clrChange>
          </a:blip>
          <a:stretch>
            <a:fillRect/>
          </a:stretch>
        </p:blipFill>
        <p:spPr>
          <a:xfrm rot="19778513">
            <a:off x="1347466" y="2063151"/>
            <a:ext cx="1634043" cy="1634043"/>
          </a:xfrm>
          <a:prstGeom prst="rect">
            <a:avLst/>
          </a:prstGeom>
        </p:spPr>
      </p:pic>
      <p:pic>
        <p:nvPicPr>
          <p:cNvPr id="6" name="Picture 5">
            <a:extLst>
              <a:ext uri="{FF2B5EF4-FFF2-40B4-BE49-F238E27FC236}">
                <a16:creationId xmlns:a16="http://schemas.microsoft.com/office/drawing/2014/main" id="{8840EB2A-12F3-6980-49DB-498972DD2DB0}"/>
              </a:ext>
            </a:extLst>
          </p:cNvPr>
          <p:cNvPicPr>
            <a:picLocks noChangeAspect="1"/>
          </p:cNvPicPr>
          <p:nvPr/>
        </p:nvPicPr>
        <p:blipFill>
          <a:blip r:embed="rId4"/>
          <a:stretch>
            <a:fillRect/>
          </a:stretch>
        </p:blipFill>
        <p:spPr>
          <a:xfrm>
            <a:off x="8829332" y="2203509"/>
            <a:ext cx="1353325" cy="1353325"/>
          </a:xfrm>
          <a:prstGeom prst="rect">
            <a:avLst/>
          </a:prstGeom>
        </p:spPr>
      </p:pic>
    </p:spTree>
    <p:extLst>
      <p:ext uri="{BB962C8B-B14F-4D97-AF65-F5344CB8AC3E}">
        <p14:creationId xmlns:p14="http://schemas.microsoft.com/office/powerpoint/2010/main" val="57817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099CD-B393-6610-05BF-A3124677B91E}"/>
              </a:ext>
            </a:extLst>
          </p:cNvPr>
          <p:cNvPicPr>
            <a:picLocks noChangeAspect="1"/>
          </p:cNvPicPr>
          <p:nvPr/>
        </p:nvPicPr>
        <p:blipFill>
          <a:blip r:embed="rId3"/>
          <a:stretch>
            <a:fillRect/>
          </a:stretch>
        </p:blipFill>
        <p:spPr>
          <a:xfrm>
            <a:off x="3219047" y="1920318"/>
            <a:ext cx="5811061" cy="3982006"/>
          </a:xfrm>
          <a:prstGeom prst="rect">
            <a:avLst/>
          </a:prstGeom>
        </p:spPr>
      </p:pic>
      <p:pic>
        <p:nvPicPr>
          <p:cNvPr id="7" name="Picture 6">
            <a:extLst>
              <a:ext uri="{FF2B5EF4-FFF2-40B4-BE49-F238E27FC236}">
                <a16:creationId xmlns:a16="http://schemas.microsoft.com/office/drawing/2014/main" id="{8BDE86C4-84D7-9C7A-15DA-B521584E4711}"/>
              </a:ext>
            </a:extLst>
          </p:cNvPr>
          <p:cNvPicPr>
            <a:picLocks noChangeAspect="1"/>
          </p:cNvPicPr>
          <p:nvPr/>
        </p:nvPicPr>
        <p:blipFill>
          <a:blip r:embed="rId4"/>
          <a:stretch>
            <a:fillRect/>
          </a:stretch>
        </p:blipFill>
        <p:spPr>
          <a:xfrm>
            <a:off x="3161889" y="287065"/>
            <a:ext cx="5868219" cy="1400370"/>
          </a:xfrm>
          <a:prstGeom prst="rect">
            <a:avLst/>
          </a:prstGeom>
          <a:ln w="25400">
            <a:solidFill>
              <a:srgbClr val="FF0000"/>
            </a:solidFill>
          </a:ln>
        </p:spPr>
      </p:pic>
      <p:sp>
        <p:nvSpPr>
          <p:cNvPr id="2" name="TextBox 1">
            <a:extLst>
              <a:ext uri="{FF2B5EF4-FFF2-40B4-BE49-F238E27FC236}">
                <a16:creationId xmlns:a16="http://schemas.microsoft.com/office/drawing/2014/main" id="{DFE19F32-8B4E-91F0-895D-0EDE9B31427D}"/>
              </a:ext>
            </a:extLst>
          </p:cNvPr>
          <p:cNvSpPr txBox="1"/>
          <p:nvPr/>
        </p:nvSpPr>
        <p:spPr>
          <a:xfrm>
            <a:off x="346075" y="3105834"/>
            <a:ext cx="2506133" cy="646331"/>
          </a:xfrm>
          <a:prstGeom prst="rect">
            <a:avLst/>
          </a:prstGeom>
          <a:noFill/>
        </p:spPr>
        <p:txBody>
          <a:bodyPr wrap="square" rtlCol="0">
            <a:spAutoFit/>
          </a:bodyPr>
          <a:lstStyle/>
          <a:p>
            <a:r>
              <a:rPr lang="en-US" dirty="0">
                <a:solidFill>
                  <a:srgbClr val="FF0000"/>
                </a:solidFill>
              </a:rPr>
              <a:t>Unit Renewal is strikingly easy and takes 5 clicks</a:t>
            </a:r>
          </a:p>
        </p:txBody>
      </p:sp>
    </p:spTree>
    <p:extLst>
      <p:ext uri="{BB962C8B-B14F-4D97-AF65-F5344CB8AC3E}">
        <p14:creationId xmlns:p14="http://schemas.microsoft.com/office/powerpoint/2010/main" val="391754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E57A4C-9C01-2016-59C3-AC0344167737}"/>
              </a:ext>
            </a:extLst>
          </p:cNvPr>
          <p:cNvPicPr>
            <a:picLocks noChangeAspect="1"/>
          </p:cNvPicPr>
          <p:nvPr/>
        </p:nvPicPr>
        <p:blipFill rotWithShape="1">
          <a:blip r:embed="rId3"/>
          <a:srcRect l="1619" t="24214" r="1828"/>
          <a:stretch/>
        </p:blipFill>
        <p:spPr>
          <a:xfrm>
            <a:off x="2957689" y="1270003"/>
            <a:ext cx="8814677" cy="4612534"/>
          </a:xfrm>
          <a:prstGeom prst="rect">
            <a:avLst/>
          </a:prstGeom>
          <a:ln>
            <a:solidFill>
              <a:schemeClr val="accent1"/>
            </a:solidFill>
          </a:ln>
        </p:spPr>
      </p:pic>
      <p:sp>
        <p:nvSpPr>
          <p:cNvPr id="8" name="TextBox 7">
            <a:extLst>
              <a:ext uri="{FF2B5EF4-FFF2-40B4-BE49-F238E27FC236}">
                <a16:creationId xmlns:a16="http://schemas.microsoft.com/office/drawing/2014/main" id="{A631A751-09E9-0A23-4C8C-6E5D4C5CAEFD}"/>
              </a:ext>
            </a:extLst>
          </p:cNvPr>
          <p:cNvSpPr txBox="1"/>
          <p:nvPr/>
        </p:nvSpPr>
        <p:spPr>
          <a:xfrm>
            <a:off x="2841487" y="311451"/>
            <a:ext cx="7657179" cy="646331"/>
          </a:xfrm>
          <a:prstGeom prst="rect">
            <a:avLst/>
          </a:prstGeom>
          <a:noFill/>
        </p:spPr>
        <p:txBody>
          <a:bodyPr wrap="square" rtlCol="0">
            <a:spAutoFit/>
          </a:bodyPr>
          <a:lstStyle/>
          <a:p>
            <a:r>
              <a:rPr lang="en-US" sz="3600" b="0" i="0" u="none" strike="noStrike" baseline="0" dirty="0">
                <a:solidFill>
                  <a:srgbClr val="FF0000"/>
                </a:solidFill>
                <a:latin typeface="Aptos" panose="020B0004020202020204" pitchFamily="34" charset="0"/>
              </a:rPr>
              <a:t>Unit Renewal – YPT Validation Issue</a:t>
            </a:r>
            <a:endParaRPr lang="en-US" sz="3600" dirty="0">
              <a:solidFill>
                <a:srgbClr val="FF0000"/>
              </a:solidFill>
            </a:endParaRPr>
          </a:p>
        </p:txBody>
      </p:sp>
      <p:sp>
        <p:nvSpPr>
          <p:cNvPr id="9" name="Oval 8">
            <a:extLst>
              <a:ext uri="{FF2B5EF4-FFF2-40B4-BE49-F238E27FC236}">
                <a16:creationId xmlns:a16="http://schemas.microsoft.com/office/drawing/2014/main" id="{F52411BF-B7EC-9947-55DA-01D4DBACD1C5}"/>
              </a:ext>
            </a:extLst>
          </p:cNvPr>
          <p:cNvSpPr/>
          <p:nvPr/>
        </p:nvSpPr>
        <p:spPr>
          <a:xfrm>
            <a:off x="3127023" y="2427111"/>
            <a:ext cx="5542843" cy="1773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2751470-C1F3-6853-B929-ADE8D14E2FF3}"/>
              </a:ext>
            </a:extLst>
          </p:cNvPr>
          <p:cNvSpPr txBox="1"/>
          <p:nvPr/>
        </p:nvSpPr>
        <p:spPr>
          <a:xfrm>
            <a:off x="203200" y="1196628"/>
            <a:ext cx="2506133" cy="3416320"/>
          </a:xfrm>
          <a:prstGeom prst="rect">
            <a:avLst/>
          </a:prstGeom>
          <a:noFill/>
        </p:spPr>
        <p:txBody>
          <a:bodyPr wrap="square" rtlCol="0">
            <a:spAutoFit/>
          </a:bodyPr>
          <a:lstStyle/>
          <a:p>
            <a:r>
              <a:rPr lang="en-US" dirty="0">
                <a:solidFill>
                  <a:srgbClr val="FF0000"/>
                </a:solidFill>
              </a:rPr>
              <a:t>In this Validation Error example, there are two adults that have youth protection training that </a:t>
            </a:r>
            <a:r>
              <a:rPr lang="en-US" u="sng" dirty="0">
                <a:solidFill>
                  <a:srgbClr val="FF0000"/>
                </a:solidFill>
              </a:rPr>
              <a:t>has expired</a:t>
            </a:r>
            <a:r>
              <a:rPr lang="en-US" dirty="0">
                <a:solidFill>
                  <a:srgbClr val="FF0000"/>
                </a:solidFill>
              </a:rPr>
              <a:t>.</a:t>
            </a:r>
          </a:p>
          <a:p>
            <a:endParaRPr lang="en-US" dirty="0">
              <a:solidFill>
                <a:srgbClr val="FF0000"/>
              </a:solidFill>
            </a:endParaRPr>
          </a:p>
          <a:p>
            <a:r>
              <a:rPr lang="en-US" dirty="0">
                <a:solidFill>
                  <a:srgbClr val="FF0000"/>
                </a:solidFill>
              </a:rPr>
              <a:t>Stop the renewal process and work with those adult leaders to make sure they get their youth protection updated.</a:t>
            </a:r>
          </a:p>
        </p:txBody>
      </p:sp>
      <p:sp>
        <p:nvSpPr>
          <p:cNvPr id="4" name="Arrow: Notched Right 3">
            <a:extLst>
              <a:ext uri="{FF2B5EF4-FFF2-40B4-BE49-F238E27FC236}">
                <a16:creationId xmlns:a16="http://schemas.microsoft.com/office/drawing/2014/main" id="{9581CEF3-C754-9F1F-0E40-E62177CC281B}"/>
              </a:ext>
            </a:extLst>
          </p:cNvPr>
          <p:cNvSpPr/>
          <p:nvPr/>
        </p:nvSpPr>
        <p:spPr>
          <a:xfrm rot="10800000">
            <a:off x="5100918" y="3313819"/>
            <a:ext cx="1119260" cy="28851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845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C7FFFB-EB33-1A64-E76B-F5CD56FDA057}"/>
              </a:ext>
            </a:extLst>
          </p:cNvPr>
          <p:cNvSpPr txBox="1"/>
          <p:nvPr/>
        </p:nvSpPr>
        <p:spPr>
          <a:xfrm>
            <a:off x="1195754" y="1014416"/>
            <a:ext cx="9607502" cy="3261855"/>
          </a:xfrm>
          <a:prstGeom prst="rect">
            <a:avLst/>
          </a:prstGeom>
          <a:noFill/>
        </p:spPr>
        <p:txBody>
          <a:bodyPr wrap="none" rtlCol="0">
            <a:spAutoFit/>
          </a:bodyPr>
          <a:lstStyle/>
          <a:p>
            <a:pPr marL="285750" indent="-285750" algn="l">
              <a:lnSpc>
                <a:spcPct val="150000"/>
              </a:lnSpc>
              <a:buFont typeface="Wingdings" panose="05000000000000000000" pitchFamily="2" charset="2"/>
              <a:buChar char="§"/>
            </a:pPr>
            <a:r>
              <a:rPr lang="en-US" sz="2800" b="0" i="0" u="none" strike="noStrike" baseline="0" dirty="0">
                <a:latin typeface="Aptos" panose="020B0004020202020204" pitchFamily="34" charset="0"/>
              </a:rPr>
              <a:t>Unit does not have required number of leadership positions</a:t>
            </a:r>
          </a:p>
          <a:p>
            <a:pPr marL="285750" indent="-285750" algn="l">
              <a:lnSpc>
                <a:spcPct val="150000"/>
              </a:lnSpc>
              <a:buFont typeface="Wingdings" panose="05000000000000000000" pitchFamily="2" charset="2"/>
              <a:buChar char="§"/>
            </a:pPr>
            <a:r>
              <a:rPr lang="en-US" sz="2800" b="0" i="0" u="none" strike="noStrike" baseline="0" dirty="0">
                <a:highlight>
                  <a:srgbClr val="FFFF00"/>
                </a:highlight>
                <a:latin typeface="Aptos" panose="020B0004020202020204" pitchFamily="34" charset="0"/>
              </a:rPr>
              <a:t>Leaders do not have current Youth Protection Training</a:t>
            </a:r>
          </a:p>
          <a:p>
            <a:pPr marL="285750" indent="-285750" algn="l">
              <a:lnSpc>
                <a:spcPct val="150000"/>
              </a:lnSpc>
              <a:buFont typeface="Wingdings" panose="05000000000000000000" pitchFamily="2" charset="2"/>
              <a:buChar char="§"/>
            </a:pPr>
            <a:r>
              <a:rPr lang="en-US" sz="2800" b="0" i="0" u="none" strike="noStrike" baseline="0" dirty="0">
                <a:latin typeface="Aptos" panose="020B0004020202020204" pitchFamily="34" charset="0"/>
              </a:rPr>
              <a:t>Leaders are less than 18 years old</a:t>
            </a:r>
          </a:p>
          <a:p>
            <a:pPr marL="285750" indent="-285750" algn="l">
              <a:lnSpc>
                <a:spcPct val="150000"/>
              </a:lnSpc>
              <a:buFont typeface="Wingdings" panose="05000000000000000000" pitchFamily="2" charset="2"/>
              <a:buChar char="§"/>
            </a:pPr>
            <a:r>
              <a:rPr lang="en-US" sz="2800" b="0" i="0" u="none" strike="noStrike" baseline="0" dirty="0">
                <a:latin typeface="Aptos" panose="020B0004020202020204" pitchFamily="34" charset="0"/>
              </a:rPr>
              <a:t>Leaders do not have completed CBC Authorizations</a:t>
            </a:r>
          </a:p>
          <a:p>
            <a:pPr marL="285750" indent="-285750" algn="l">
              <a:lnSpc>
                <a:spcPct val="150000"/>
              </a:lnSpc>
              <a:buFont typeface="Wingdings" panose="05000000000000000000" pitchFamily="2" charset="2"/>
              <a:buChar char="§"/>
            </a:pPr>
            <a:r>
              <a:rPr lang="en-US" sz="2800" b="0" i="0" u="none" strike="noStrike" baseline="0" dirty="0">
                <a:latin typeface="Aptos" panose="020B0004020202020204" pitchFamily="34" charset="0"/>
              </a:rPr>
              <a:t>Adults do not have SSN</a:t>
            </a:r>
          </a:p>
        </p:txBody>
      </p:sp>
      <p:sp>
        <p:nvSpPr>
          <p:cNvPr id="5" name="TextBox 4">
            <a:extLst>
              <a:ext uri="{FF2B5EF4-FFF2-40B4-BE49-F238E27FC236}">
                <a16:creationId xmlns:a16="http://schemas.microsoft.com/office/drawing/2014/main" id="{798E45DD-7017-0CCA-AC05-1FEF83740DD0}"/>
              </a:ext>
            </a:extLst>
          </p:cNvPr>
          <p:cNvSpPr txBox="1"/>
          <p:nvPr/>
        </p:nvSpPr>
        <p:spPr>
          <a:xfrm>
            <a:off x="1195754" y="225224"/>
            <a:ext cx="8067273" cy="646331"/>
          </a:xfrm>
          <a:prstGeom prst="rect">
            <a:avLst/>
          </a:prstGeom>
          <a:noFill/>
        </p:spPr>
        <p:txBody>
          <a:bodyPr wrap="none" rtlCol="0">
            <a:spAutoFit/>
          </a:bodyPr>
          <a:lstStyle/>
          <a:p>
            <a:r>
              <a:rPr lang="en-US" sz="3600" b="0" i="0" u="none" strike="noStrike" baseline="0" dirty="0">
                <a:solidFill>
                  <a:srgbClr val="FF0000"/>
                </a:solidFill>
                <a:latin typeface="Aptos" panose="020B0004020202020204" pitchFamily="34" charset="0"/>
              </a:rPr>
              <a:t>Unit Renewal - Validation Requirements</a:t>
            </a:r>
            <a:endParaRPr lang="en-US" sz="3600" dirty="0">
              <a:solidFill>
                <a:srgbClr val="FF0000"/>
              </a:solidFill>
            </a:endParaRPr>
          </a:p>
        </p:txBody>
      </p:sp>
      <p:sp>
        <p:nvSpPr>
          <p:cNvPr id="2" name="TextBox 1">
            <a:extLst>
              <a:ext uri="{FF2B5EF4-FFF2-40B4-BE49-F238E27FC236}">
                <a16:creationId xmlns:a16="http://schemas.microsoft.com/office/drawing/2014/main" id="{94640F10-2383-E4F5-9E41-F18373824E6E}"/>
              </a:ext>
            </a:extLst>
          </p:cNvPr>
          <p:cNvSpPr txBox="1"/>
          <p:nvPr/>
        </p:nvSpPr>
        <p:spPr>
          <a:xfrm>
            <a:off x="1297354" y="4281447"/>
            <a:ext cx="8402813" cy="369332"/>
          </a:xfrm>
          <a:prstGeom prst="rect">
            <a:avLst/>
          </a:prstGeom>
          <a:noFill/>
        </p:spPr>
        <p:txBody>
          <a:bodyPr wrap="none" rtlCol="0">
            <a:spAutoFit/>
          </a:bodyPr>
          <a:lstStyle/>
          <a:p>
            <a:r>
              <a:rPr lang="en-US" i="1" dirty="0">
                <a:solidFill>
                  <a:srgbClr val="0000FF"/>
                </a:solidFill>
              </a:rPr>
              <a:t>A warning message will not stop the renewal process. Example, having over 100 Scouts. </a:t>
            </a:r>
          </a:p>
        </p:txBody>
      </p:sp>
      <p:sp>
        <p:nvSpPr>
          <p:cNvPr id="3" name="TextBox 2">
            <a:extLst>
              <a:ext uri="{FF2B5EF4-FFF2-40B4-BE49-F238E27FC236}">
                <a16:creationId xmlns:a16="http://schemas.microsoft.com/office/drawing/2014/main" id="{24872D63-D7A2-89C0-477B-1A0C247D0E55}"/>
              </a:ext>
            </a:extLst>
          </p:cNvPr>
          <p:cNvSpPr txBox="1"/>
          <p:nvPr/>
        </p:nvSpPr>
        <p:spPr>
          <a:xfrm>
            <a:off x="1297354" y="4801946"/>
            <a:ext cx="9792676" cy="1169551"/>
          </a:xfrm>
          <a:prstGeom prst="rect">
            <a:avLst/>
          </a:prstGeom>
          <a:noFill/>
          <a:ln>
            <a:solidFill>
              <a:srgbClr val="92D050"/>
            </a:solidFill>
          </a:ln>
        </p:spPr>
        <p:txBody>
          <a:bodyPr wrap="square" rtlCol="0">
            <a:spAutoFit/>
          </a:bodyPr>
          <a:lstStyle/>
          <a:p>
            <a:pPr marL="0" marR="0">
              <a:spcBef>
                <a:spcPts val="0"/>
              </a:spcBef>
              <a:spcAft>
                <a:spcPts val="0"/>
              </a:spcAft>
            </a:pPr>
            <a:r>
              <a:rPr lang="en-US" sz="1400" dirty="0">
                <a:effectLst/>
                <a:highlight>
                  <a:srgbClr val="FFFF00"/>
                </a:highlight>
                <a:latin typeface="Aptos" panose="020B0004020202020204" pitchFamily="34" charset="0"/>
                <a:ea typeface="Aptos" panose="020B0004020202020204" pitchFamily="34" charset="0"/>
                <a:cs typeface="Aptos" panose="020B0004020202020204" pitchFamily="34" charset="0"/>
              </a:rPr>
              <a:t>In Scouting America, volunteers are required to complete youth protection training every two years. In the Longhorn Council, we ask that all volunteers are current on their Youth Protection Training and up to date for the entire duration of their year-round registration. This means if you’re registered for the year, you must stay current with your training. If your training lapses, your membership will be suspended until you complete the training again. It’s important to keep this in mind to ensure that we’re all doing our part to protect our youth and maintain our roles in scouting!</a:t>
            </a:r>
          </a:p>
        </p:txBody>
      </p:sp>
    </p:spTree>
    <p:extLst>
      <p:ext uri="{BB962C8B-B14F-4D97-AF65-F5344CB8AC3E}">
        <p14:creationId xmlns:p14="http://schemas.microsoft.com/office/powerpoint/2010/main" val="7173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E51D58-7889-EA3D-D34B-8893E3CCDE3F}"/>
              </a:ext>
            </a:extLst>
          </p:cNvPr>
          <p:cNvSpPr txBox="1"/>
          <p:nvPr/>
        </p:nvSpPr>
        <p:spPr>
          <a:xfrm>
            <a:off x="568678" y="244827"/>
            <a:ext cx="3994427" cy="461665"/>
          </a:xfrm>
          <a:prstGeom prst="rect">
            <a:avLst/>
          </a:prstGeom>
          <a:noFill/>
        </p:spPr>
        <p:txBody>
          <a:bodyPr wrap="none" rtlCol="0">
            <a:spAutoFit/>
          </a:bodyPr>
          <a:lstStyle/>
          <a:p>
            <a:r>
              <a:rPr lang="en-US" sz="2400" dirty="0">
                <a:solidFill>
                  <a:srgbClr val="FF0000"/>
                </a:solidFill>
              </a:rPr>
              <a:t>Youth Protection Training Q&amp;A</a:t>
            </a:r>
          </a:p>
        </p:txBody>
      </p:sp>
      <p:sp>
        <p:nvSpPr>
          <p:cNvPr id="6" name="TextBox 5">
            <a:extLst>
              <a:ext uri="{FF2B5EF4-FFF2-40B4-BE49-F238E27FC236}">
                <a16:creationId xmlns:a16="http://schemas.microsoft.com/office/drawing/2014/main" id="{9C480547-2CA0-BD3E-68F7-885D6BF5881D}"/>
              </a:ext>
            </a:extLst>
          </p:cNvPr>
          <p:cNvSpPr txBox="1"/>
          <p:nvPr/>
        </p:nvSpPr>
        <p:spPr>
          <a:xfrm>
            <a:off x="568678" y="1028343"/>
            <a:ext cx="11054643" cy="4801314"/>
          </a:xfrm>
          <a:prstGeom prst="rect">
            <a:avLst/>
          </a:prstGeom>
          <a:noFill/>
        </p:spPr>
        <p:txBody>
          <a:bodyPr wrap="square" rtlCol="0">
            <a:spAutoFit/>
          </a:bodyPr>
          <a:lstStyle/>
          <a:p>
            <a:r>
              <a:rPr lang="en-US" b="1" dirty="0">
                <a:solidFill>
                  <a:srgbClr val="FF0000"/>
                </a:solidFill>
                <a:latin typeface="Aptos" panose="020B0004020202020204" pitchFamily="34" charset="0"/>
                <a:ea typeface="Aptos" panose="020B0004020202020204" pitchFamily="34" charset="0"/>
                <a:cs typeface="Aptos" panose="020B0004020202020204" pitchFamily="34" charset="0"/>
              </a:rPr>
              <a:t>Q: </a:t>
            </a:r>
            <a:r>
              <a:rPr lang="en-US" dirty="0">
                <a:latin typeface="Aptos" panose="020B0004020202020204" pitchFamily="34" charset="0"/>
                <a:ea typeface="Aptos" panose="020B0004020202020204" pitchFamily="34" charset="0"/>
                <a:cs typeface="Aptos" panose="020B0004020202020204" pitchFamily="34" charset="0"/>
              </a:rPr>
              <a:t>Our council requires </a:t>
            </a:r>
            <a:r>
              <a:rPr lang="en-US" b="1" u="sng" dirty="0">
                <a:latin typeface="Aptos" panose="020B0004020202020204" pitchFamily="34" charset="0"/>
                <a:ea typeface="Aptos" panose="020B0004020202020204" pitchFamily="34" charset="0"/>
                <a:cs typeface="Aptos" panose="020B0004020202020204" pitchFamily="34" charset="0"/>
              </a:rPr>
              <a:t>YPT to be taken annually</a:t>
            </a:r>
            <a:r>
              <a:rPr lang="en-US" dirty="0">
                <a:latin typeface="Aptos" panose="020B0004020202020204" pitchFamily="34" charset="0"/>
                <a:ea typeface="Aptos" panose="020B0004020202020204" pitchFamily="34" charset="0"/>
                <a:cs typeface="Aptos" panose="020B0004020202020204" pitchFamily="34" charset="0"/>
              </a:rPr>
              <a:t>. Will we be able to set up auto renewal and have the system verify that YPT is valid for the entire year? </a:t>
            </a:r>
          </a:p>
          <a:p>
            <a:r>
              <a:rPr lang="en-US" dirty="0">
                <a:solidFill>
                  <a:srgbClr val="0000FF"/>
                </a:solidFill>
                <a:latin typeface="Aptos" panose="020B0004020202020204" pitchFamily="34" charset="0"/>
                <a:ea typeface="Aptos" panose="020B0004020202020204" pitchFamily="34" charset="0"/>
                <a:cs typeface="Aptos" panose="020B0004020202020204" pitchFamily="34" charset="0"/>
              </a:rPr>
              <a:t>A: The system </a:t>
            </a:r>
            <a:r>
              <a:rPr lang="en-US" u="sng" dirty="0">
                <a:solidFill>
                  <a:srgbClr val="0000FF"/>
                </a:solidFill>
                <a:latin typeface="Aptos" panose="020B0004020202020204" pitchFamily="34" charset="0"/>
                <a:ea typeface="Aptos" panose="020B0004020202020204" pitchFamily="34" charset="0"/>
                <a:cs typeface="Aptos" panose="020B0004020202020204" pitchFamily="34" charset="0"/>
              </a:rPr>
              <a:t>will not have that functionality</a:t>
            </a:r>
            <a:r>
              <a:rPr lang="en-US" dirty="0">
                <a:solidFill>
                  <a:srgbClr val="0000FF"/>
                </a:solidFill>
                <a:latin typeface="Aptos" panose="020B0004020202020204" pitchFamily="34" charset="0"/>
                <a:ea typeface="Aptos" panose="020B0004020202020204" pitchFamily="34" charset="0"/>
                <a:cs typeface="Aptos" panose="020B0004020202020204" pitchFamily="34" charset="0"/>
              </a:rPr>
              <a:t>. </a:t>
            </a:r>
          </a:p>
          <a:p>
            <a:endParaRPr lang="en-US" dirty="0">
              <a:solidFill>
                <a:srgbClr val="0000FF"/>
              </a:solidFill>
              <a:latin typeface="Aptos" panose="020B0004020202020204" pitchFamily="34" charset="0"/>
              <a:ea typeface="Aptos" panose="020B0004020202020204" pitchFamily="34" charset="0"/>
              <a:cs typeface="Aptos" panose="020B0004020202020204" pitchFamily="34" charset="0"/>
            </a:endParaRPr>
          </a:p>
          <a:p>
            <a:r>
              <a:rPr lang="en-US" b="1" dirty="0">
                <a:solidFill>
                  <a:srgbClr val="FF0000"/>
                </a:solidFill>
                <a:latin typeface="Aptos" panose="020B0004020202020204" pitchFamily="34" charset="0"/>
                <a:ea typeface="Aptos" panose="020B0004020202020204" pitchFamily="34" charset="0"/>
                <a:cs typeface="Aptos" panose="020B0004020202020204" pitchFamily="34" charset="0"/>
              </a:rPr>
              <a:t>Q: </a:t>
            </a:r>
            <a:r>
              <a:rPr lang="en-US" dirty="0">
                <a:latin typeface="Aptos" panose="020B0004020202020204" pitchFamily="34" charset="0"/>
                <a:ea typeface="Aptos" panose="020B0004020202020204" pitchFamily="34" charset="0"/>
                <a:cs typeface="Aptos" panose="020B0004020202020204" pitchFamily="34" charset="0"/>
              </a:rPr>
              <a:t>If a leaders YPT is </a:t>
            </a:r>
            <a:r>
              <a:rPr lang="en-US" b="1" dirty="0">
                <a:latin typeface="Aptos" panose="020B0004020202020204" pitchFamily="34" charset="0"/>
                <a:ea typeface="Aptos" panose="020B0004020202020204" pitchFamily="34" charset="0"/>
                <a:cs typeface="Aptos" panose="020B0004020202020204" pitchFamily="34" charset="0"/>
              </a:rPr>
              <a:t>good on the date of processing the unit</a:t>
            </a:r>
            <a:r>
              <a:rPr lang="en-US" dirty="0">
                <a:latin typeface="Aptos" panose="020B0004020202020204" pitchFamily="34" charset="0"/>
                <a:ea typeface="Aptos" panose="020B0004020202020204" pitchFamily="34" charset="0"/>
                <a:cs typeface="Aptos" panose="020B0004020202020204" pitchFamily="34" charset="0"/>
              </a:rPr>
              <a:t>, but expires before the membership renewal date, will there be a flag and/or report to allow councils to continue to closely monitor YPT? </a:t>
            </a:r>
          </a:p>
          <a:p>
            <a:r>
              <a:rPr lang="en-US" dirty="0">
                <a:solidFill>
                  <a:srgbClr val="0000FF"/>
                </a:solidFill>
                <a:latin typeface="Aptos" panose="020B0004020202020204" pitchFamily="34" charset="0"/>
                <a:ea typeface="Aptos" panose="020B0004020202020204" pitchFamily="34" charset="0"/>
                <a:cs typeface="Aptos" panose="020B0004020202020204" pitchFamily="34" charset="0"/>
              </a:rPr>
              <a:t>A: YPT will report as it does today, all adults are required to have current YPT on the day of processing to renew. </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solidFill>
                  <a:srgbClr val="FF0000"/>
                </a:solidFill>
                <a:effectLst/>
                <a:latin typeface="Aptos" panose="020B0004020202020204" pitchFamily="34" charset="0"/>
                <a:ea typeface="Aptos" panose="020B0004020202020204" pitchFamily="34" charset="0"/>
                <a:cs typeface="Aptos" panose="020B0004020202020204" pitchFamily="34" charset="0"/>
              </a:rPr>
              <a:t>Q: </a:t>
            </a:r>
            <a:r>
              <a:rPr lang="en-US" sz="1800" dirty="0">
                <a:effectLst/>
                <a:latin typeface="Aptos" panose="020B0004020202020204" pitchFamily="34" charset="0"/>
                <a:ea typeface="Aptos" panose="020B0004020202020204" pitchFamily="34" charset="0"/>
                <a:cs typeface="Aptos" panose="020B0004020202020204" pitchFamily="34" charset="0"/>
              </a:rPr>
              <a:t>The unit is struggling to renew (</a:t>
            </a:r>
            <a:r>
              <a:rPr lang="en-US" sz="1800" b="1" dirty="0">
                <a:effectLst/>
                <a:latin typeface="Aptos" panose="020B0004020202020204" pitchFamily="34" charset="0"/>
                <a:ea typeface="Aptos" panose="020B0004020202020204" pitchFamily="34" charset="0"/>
                <a:cs typeface="Aptos" panose="020B0004020202020204" pitchFamily="34" charset="0"/>
              </a:rPr>
              <a:t>the $100 fee</a:t>
            </a:r>
            <a:r>
              <a:rPr lang="en-US" sz="1800" dirty="0">
                <a:effectLst/>
                <a:latin typeface="Aptos" panose="020B0004020202020204" pitchFamily="34" charset="0"/>
                <a:ea typeface="Aptos" panose="020B0004020202020204" pitchFamily="34" charset="0"/>
                <a:cs typeface="Aptos" panose="020B0004020202020204" pitchFamily="34" charset="0"/>
              </a:rPr>
              <a:t>) because there are leaders that have expired YPT. Only the COR can change positions. How do we navigate this? </a:t>
            </a:r>
          </a:p>
          <a:p>
            <a:r>
              <a:rPr lang="en-US" sz="1800" dirty="0">
                <a:solidFill>
                  <a:srgbClr val="0000FF"/>
                </a:solidFill>
                <a:effectLst/>
                <a:latin typeface="Aptos" panose="020B0004020202020204" pitchFamily="34" charset="0"/>
                <a:ea typeface="Aptos" panose="020B0004020202020204" pitchFamily="34" charset="0"/>
                <a:cs typeface="Aptos" panose="020B0004020202020204" pitchFamily="34" charset="0"/>
              </a:rPr>
              <a:t>A: If leaders that have expired YPT are holding up the unit from renewing, you can suspend those adults to let the unit go through and renew. Then unsuspend them once they have renewed their YPT.</a:t>
            </a:r>
            <a:r>
              <a:rPr lang="en-US" dirty="0">
                <a:solidFill>
                  <a:srgbClr val="0000FF"/>
                </a:solidFill>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endParaRPr lang="en-US"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b="1" dirty="0">
                <a:solidFill>
                  <a:srgbClr val="FF0000"/>
                </a:solidFill>
                <a:effectLst/>
                <a:latin typeface="Aptos" panose="020B0004020202020204" pitchFamily="34" charset="0"/>
                <a:ea typeface="Aptos" panose="020B0004020202020204" pitchFamily="34" charset="0"/>
                <a:cs typeface="Aptos" panose="020B0004020202020204" pitchFamily="34" charset="0"/>
              </a:rPr>
              <a:t>Q: </a:t>
            </a:r>
            <a:r>
              <a:rPr lang="en-US" sz="1800" dirty="0">
                <a:effectLst/>
                <a:latin typeface="Aptos" panose="020B0004020202020204" pitchFamily="34" charset="0"/>
                <a:ea typeface="Aptos" panose="020B0004020202020204" pitchFamily="34" charset="0"/>
                <a:cs typeface="Aptos" panose="020B0004020202020204" pitchFamily="34" charset="0"/>
              </a:rPr>
              <a:t>Would setting the system to not allow units to auto renew prevent units from bypassing the council’s requirement of annual YPT? Would that be the best way to handle it? </a:t>
            </a:r>
          </a:p>
          <a:p>
            <a:pPr marL="0" marR="0">
              <a:spcBef>
                <a:spcPts val="0"/>
              </a:spcBef>
              <a:spcAft>
                <a:spcPts val="0"/>
              </a:spcAft>
            </a:pPr>
            <a:r>
              <a:rPr lang="en-US" sz="1800" dirty="0">
                <a:solidFill>
                  <a:srgbClr val="0000FF"/>
                </a:solidFill>
                <a:effectLst/>
                <a:latin typeface="Aptos" panose="020B0004020202020204" pitchFamily="34" charset="0"/>
                <a:ea typeface="Aptos" panose="020B0004020202020204" pitchFamily="34" charset="0"/>
                <a:cs typeface="Aptos" panose="020B0004020202020204" pitchFamily="34" charset="0"/>
              </a:rPr>
              <a:t>A: The council setting to allow a unit to “Auto accept” the renewal does not turn off any auto renewal feature, the members can still renew. </a:t>
            </a:r>
            <a:r>
              <a:rPr lang="en-US" sz="1800" dirty="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35576961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395DD036392A4E8690A0B7E3762567" ma:contentTypeVersion="16" ma:contentTypeDescription="Create a new document." ma:contentTypeScope="" ma:versionID="79c43e5679a1b4ea21b7601cfb8bbf7e">
  <xsd:schema xmlns:xsd="http://www.w3.org/2001/XMLSchema" xmlns:xs="http://www.w3.org/2001/XMLSchema" xmlns:p="http://schemas.microsoft.com/office/2006/metadata/properties" xmlns:ns2="221fe16e-01ca-427a-8a91-6a20a69d1f88" xmlns:ns3="2b3ee833-dd67-45a8-9be9-6f6d0833a8d7" targetNamespace="http://schemas.microsoft.com/office/2006/metadata/properties" ma:root="true" ma:fieldsID="46e6e5ba3c7acc448fcdf8c780061a1b" ns2:_="" ns3:_="">
    <xsd:import namespace="221fe16e-01ca-427a-8a91-6a20a69d1f88"/>
    <xsd:import namespace="2b3ee833-dd67-45a8-9be9-6f6d0833a8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fe16e-01ca-427a-8a91-6a20a69d1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3ee833-dd67-45a8-9be9-6f6d0833a8d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df28d34-aac1-4306-9db6-3316e56ad84a}" ma:internalName="TaxCatchAll" ma:showField="CatchAllData" ma:web="2b3ee833-dd67-45a8-9be9-6f6d0833a8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b3ee833-dd67-45a8-9be9-6f6d0833a8d7">
      <UserInfo>
        <DisplayName>Gordon Shattles</DisplayName>
        <AccountId>164</AccountId>
        <AccountType/>
      </UserInfo>
      <UserInfo>
        <DisplayName>Darin Kinn</DisplayName>
        <AccountId>13</AccountId>
        <AccountType/>
      </UserInfo>
      <UserInfo>
        <DisplayName>Nathan Johnson</DisplayName>
        <AccountId>16</AccountId>
        <AccountType/>
      </UserInfo>
    </SharedWithUsers>
    <lcf76f155ced4ddcb4097134ff3c332f xmlns="221fe16e-01ca-427a-8a91-6a20a69d1f88">
      <Terms xmlns="http://schemas.microsoft.com/office/infopath/2007/PartnerControls"/>
    </lcf76f155ced4ddcb4097134ff3c332f>
    <TaxCatchAll xmlns="2b3ee833-dd67-45a8-9be9-6f6d0833a8d7" xsi:nil="true"/>
  </documentManagement>
</p:properties>
</file>

<file path=customXml/itemProps1.xml><?xml version="1.0" encoding="utf-8"?>
<ds:datastoreItem xmlns:ds="http://schemas.openxmlformats.org/officeDocument/2006/customXml" ds:itemID="{973C5645-406F-4C68-A3BB-1D1171D167CE}">
  <ds:schemaRefs>
    <ds:schemaRef ds:uri="http://schemas.microsoft.com/sharepoint/v3/contenttype/forms"/>
  </ds:schemaRefs>
</ds:datastoreItem>
</file>

<file path=customXml/itemProps2.xml><?xml version="1.0" encoding="utf-8"?>
<ds:datastoreItem xmlns:ds="http://schemas.openxmlformats.org/officeDocument/2006/customXml" ds:itemID="{BF5DDF53-7D6D-413E-B348-D97D58DD2F66}">
  <ds:schemaRefs>
    <ds:schemaRef ds:uri="221fe16e-01ca-427a-8a91-6a20a69d1f88"/>
    <ds:schemaRef ds:uri="2b3ee833-dd67-45a8-9be9-6f6d0833a8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D441C6-B327-405B-BE0A-BECCCCF98BE6}">
  <ds:schemaRefs>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221fe16e-01ca-427a-8a91-6a20a69d1f88"/>
    <ds:schemaRef ds:uri="http://schemas.microsoft.com/office/2006/metadata/properties"/>
    <ds:schemaRef ds:uri="2b3ee833-dd67-45a8-9be9-6f6d0833a8d7"/>
    <ds:schemaRef ds:uri="http://purl.org/dc/dcmitype/"/>
    <ds:schemaRef ds:uri="http://purl.org/dc/terms/"/>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
  <TotalTime>3369</TotalTime>
  <Words>5051</Words>
  <Application>Microsoft Office PowerPoint</Application>
  <PresentationFormat>Widescreen</PresentationFormat>
  <Paragraphs>452</Paragraphs>
  <Slides>49</Slides>
  <Notes>49</Notes>
  <HiddenSlides>5</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Aptos</vt:lpstr>
      <vt:lpstr>Aptos,Bold</vt:lpstr>
      <vt:lpstr>Arial</vt:lpstr>
      <vt:lpstr>Arial Black</vt:lpstr>
      <vt:lpstr>Arial Nova</vt:lpstr>
      <vt:lpstr>Calibri</vt:lpstr>
      <vt:lpstr>din-2014</vt:lpstr>
      <vt:lpstr>Helvetica Neue</vt:lpstr>
      <vt:lpstr>Roboto</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Email Delivered to Unit Key 3 Leaders</vt:lpstr>
      <vt:lpstr>PowerPoint Presentation</vt:lpstr>
      <vt:lpstr>Monthly Renewal Info  Sample email sent by National to Unit  Key-3 </vt:lpstr>
      <vt:lpstr>Youth Renewal Non- Acceptance  Sample email sent by National to a youth’s parents</vt:lpstr>
      <vt:lpstr>PowerPoint Presentation</vt:lpstr>
      <vt:lpstr>PowerPoint Presentation</vt:lpstr>
      <vt:lpstr>PowerPoint Presentation</vt:lpstr>
      <vt:lpstr>PowerPoint Presentation</vt:lpstr>
      <vt:lpstr>Annual Member Renewal Has Begun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 Renewal Process as of June 18, 2024</vt:lpstr>
      <vt:lpstr>PowerPoint Presentation</vt:lpstr>
      <vt:lpstr>PowerPoint Presentation</vt:lpstr>
      <vt:lpstr>PowerPoint Presentation</vt:lpstr>
      <vt:lpstr>Member Renewal Video &amp; Unit Renewal Landing Page</vt:lpstr>
      <vt:lpstr>PowerPoint Presentation</vt:lpstr>
      <vt:lpstr>Youth and Adult Membership Fees</vt:lpstr>
      <vt:lpstr>Sample Email From DC’s to LHC Members (starting Nov 1, ’24)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Ramsey</dc:creator>
  <cp:lastModifiedBy>Em Horn</cp:lastModifiedBy>
  <cp:revision>16</cp:revision>
  <cp:lastPrinted>2024-08-22T16:40:47Z</cp:lastPrinted>
  <dcterms:created xsi:type="dcterms:W3CDTF">2024-09-10T15:43:02Z</dcterms:created>
  <dcterms:modified xsi:type="dcterms:W3CDTF">2024-09-19T02:01:57Z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0x0101008A395DD036392A4E8690A0B7E3762567</vt:lpwstr>
  </property>
  <property fmtid="{D5CDD505-2E9C-101B-9397-08002B2CF9AE}" pid="3" name="MediaServiceImageTags">
    <vt:lpwstr/>
  </property>
</Properties>
</file>